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1AD"/>
    <a:srgbClr val="F9C7CE"/>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242" autoAdjust="0"/>
    <p:restoredTop sz="94195" autoAdjust="0"/>
  </p:normalViewPr>
  <p:slideViewPr>
    <p:cSldViewPr snapToGrid="0">
      <p:cViewPr varScale="1">
        <p:scale>
          <a:sx n="26" d="100"/>
          <a:sy n="26" d="100"/>
        </p:scale>
        <p:origin x="2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alud.madrid.org\HOSPDepartamentales\HRYCDepartamentales\H%20Ramon%20y%20Cajal\Microbiologia\Investigacion\EpiMolVIH\Equipo\00%20PAPERS%20EpiMolVIH%202019\0.%20Resistencias%20ni&#241;os%20Kinshasa\0.%20NI&#209;OS%20RDC%20TOTAL%2013.02.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salud.madrid.org\HOSPDepartamentales\HRYCDepartamentales\H%20Ramon%20y%20Cajal\Microbiologia\Investigacion\EpiMolVIH\Equipo\00%20PAPERS%20EpiMolVIH%202019\0.%20Resistencias%20ni&#241;os%20Kinshasa\0.%20NI&#209;OS%20RDC%20TOTAL%2023.0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[0. NIÑOS RDC TOTAL 13.02.20.xlsx]Tablas DRM!Tabla dinámica2</c:name>
    <c:fmtId val="-1"/>
  </c:pivotSource>
  <c:chart>
    <c:autoTitleDeleted val="1"/>
    <c:pivotFmts>
      <c:pivotFmt>
        <c:idx val="0"/>
        <c:spPr>
          <a:solidFill>
            <a:schemeClr val="accent1"/>
          </a:solidFill>
          <a:ln>
            <a:noFill/>
          </a:ln>
          <a:effectLst/>
        </c:spPr>
        <c:marker>
          <c:symbol val="none"/>
        </c:marker>
      </c:pivotFmt>
      <c:pivotFmt>
        <c:idx val="1"/>
        <c:spPr>
          <a:solidFill>
            <a:srgbClr val="99CCFF"/>
          </a:solidFill>
          <a:ln>
            <a:noFill/>
          </a:ln>
          <a:effectLst/>
        </c:spPr>
      </c:pivotFmt>
      <c:pivotFmt>
        <c:idx val="2"/>
        <c:spPr>
          <a:solidFill>
            <a:srgbClr val="99CCFF"/>
          </a:solidFill>
          <a:ln>
            <a:noFill/>
          </a:ln>
          <a:effectLst/>
        </c:spPr>
      </c:pivotFmt>
      <c:pivotFmt>
        <c:idx val="3"/>
        <c:spPr>
          <a:solidFill>
            <a:srgbClr val="99CCFF"/>
          </a:solidFill>
          <a:ln>
            <a:noFill/>
          </a:ln>
          <a:effectLst/>
        </c:spPr>
      </c:pivotFmt>
      <c:pivotFmt>
        <c:idx val="4"/>
        <c:spPr>
          <a:solidFill>
            <a:srgbClr val="99CCFF"/>
          </a:solidFill>
          <a:ln>
            <a:noFill/>
          </a:ln>
          <a:effectLst/>
        </c:spPr>
      </c:pivotFmt>
      <c:pivotFmt>
        <c:idx val="5"/>
        <c:spPr>
          <a:solidFill>
            <a:srgbClr val="99CCFF"/>
          </a:solidFill>
          <a:ln>
            <a:noFill/>
          </a:ln>
          <a:effectLst/>
        </c:spPr>
      </c:pivotFmt>
      <c:pivotFmt>
        <c:idx val="6"/>
        <c:spPr>
          <a:solidFill>
            <a:srgbClr val="99CCFF"/>
          </a:solidFill>
          <a:ln>
            <a:noFill/>
          </a:ln>
          <a:effectLst/>
        </c:spPr>
      </c:pivotFmt>
      <c:pivotFmt>
        <c:idx val="7"/>
        <c:spPr>
          <a:solidFill>
            <a:srgbClr val="3366CC"/>
          </a:solidFill>
          <a:ln>
            <a:noFill/>
          </a:ln>
          <a:effectLst/>
        </c:spPr>
      </c:pivotFmt>
      <c:pivotFmt>
        <c:idx val="8"/>
        <c:spPr>
          <a:solidFill>
            <a:srgbClr val="FF9999"/>
          </a:solidFill>
          <a:ln>
            <a:noFill/>
          </a:ln>
          <a:effectLst/>
        </c:spPr>
      </c:pivotFmt>
      <c:pivotFmt>
        <c:idx val="9"/>
        <c:spPr>
          <a:solidFill>
            <a:srgbClr val="FF9999"/>
          </a:solidFill>
          <a:ln>
            <a:noFill/>
          </a:ln>
          <a:effectLst/>
        </c:spPr>
      </c:pivotFmt>
      <c:pivotFmt>
        <c:idx val="10"/>
        <c:spPr>
          <a:solidFill>
            <a:srgbClr val="FF9999"/>
          </a:solidFill>
          <a:ln>
            <a:noFill/>
          </a:ln>
          <a:effectLst/>
        </c:spPr>
      </c:pivotFmt>
      <c:pivotFmt>
        <c:idx val="11"/>
        <c:spPr>
          <a:solidFill>
            <a:srgbClr val="FF9999"/>
          </a:solidFill>
          <a:ln>
            <a:noFill/>
          </a:ln>
          <a:effectLst/>
        </c:spPr>
      </c:pivotFmt>
      <c:pivotFmt>
        <c:idx val="12"/>
        <c:spPr>
          <a:solidFill>
            <a:srgbClr val="FF9999"/>
          </a:solidFill>
          <a:ln>
            <a:noFill/>
          </a:ln>
          <a:effectLst/>
        </c:spPr>
      </c:pivotFmt>
      <c:pivotFmt>
        <c:idx val="13"/>
        <c:spPr>
          <a:solidFill>
            <a:srgbClr val="FF9999"/>
          </a:solidFill>
          <a:ln>
            <a:noFill/>
          </a:ln>
          <a:effectLst/>
        </c:spPr>
      </c:pivotFmt>
      <c:pivotFmt>
        <c:idx val="14"/>
        <c:spPr>
          <a:solidFill>
            <a:srgbClr val="FF9999"/>
          </a:solidFill>
          <a:ln>
            <a:noFill/>
          </a:ln>
          <a:effectLst/>
        </c:spPr>
      </c:pivotFmt>
      <c:pivotFmt>
        <c:idx val="15"/>
        <c:spPr>
          <a:solidFill>
            <a:srgbClr val="FF9999"/>
          </a:solidFill>
          <a:ln>
            <a:noFill/>
          </a:ln>
          <a:effectLst/>
        </c:spPr>
      </c:pivotFmt>
      <c:pivotFmt>
        <c:idx val="16"/>
        <c:spPr>
          <a:solidFill>
            <a:srgbClr val="C00000"/>
          </a:solidFill>
          <a:ln>
            <a:noFill/>
          </a:ln>
          <a:effectLst/>
        </c:spPr>
      </c:pivotFmt>
      <c:pivotFmt>
        <c:idx val="17"/>
        <c:spPr>
          <a:solidFill>
            <a:schemeClr val="accent4"/>
          </a:solidFill>
          <a:ln>
            <a:noFill/>
          </a:ln>
          <a:effectLst/>
        </c:spP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lumMod val="40000"/>
              <a:lumOff val="60000"/>
            </a:schemeClr>
          </a:solidFill>
          <a:ln>
            <a:noFill/>
          </a:ln>
          <a:effectLst/>
        </c:spPr>
      </c:pivotFmt>
      <c:pivotFmt>
        <c:idx val="21"/>
        <c:spPr>
          <a:solidFill>
            <a:schemeClr val="accent4">
              <a:lumMod val="40000"/>
              <a:lumOff val="60000"/>
            </a:schemeClr>
          </a:solidFill>
          <a:ln>
            <a:noFill/>
          </a:ln>
          <a:effectLst/>
        </c:spPr>
      </c:pivotFmt>
      <c:pivotFmt>
        <c:idx val="22"/>
        <c:spPr>
          <a:solidFill>
            <a:schemeClr val="accent4">
              <a:lumMod val="75000"/>
            </a:schemeClr>
          </a:solidFill>
          <a:ln>
            <a:noFill/>
          </a:ln>
          <a:effectLst/>
        </c:spPr>
      </c:pivotFmt>
      <c:pivotFmt>
        <c:idx val="23"/>
        <c:spPr>
          <a:solidFill>
            <a:srgbClr val="88DEAB"/>
          </a:solidFill>
          <a:ln>
            <a:noFill/>
          </a:ln>
          <a:effectLst/>
        </c:spPr>
      </c:pivotFmt>
      <c:pivotFmt>
        <c:idx val="24"/>
        <c:spPr>
          <a:solidFill>
            <a:srgbClr val="88DEAB"/>
          </a:solidFill>
          <a:ln>
            <a:noFill/>
          </a:ln>
          <a:effectLst/>
        </c:spPr>
      </c:pivotFmt>
      <c:pivotFmt>
        <c:idx val="25"/>
        <c:spPr>
          <a:solidFill>
            <a:srgbClr val="348C71"/>
          </a:solidFill>
          <a:ln>
            <a:noFill/>
          </a:ln>
          <a:effectLst/>
        </c:spPr>
      </c:pivotFmt>
      <c:pivotFmt>
        <c:idx val="26"/>
        <c:spPr>
          <a:solidFill>
            <a:srgbClr val="99CCFF"/>
          </a:solidFill>
          <a:ln>
            <a:noFill/>
          </a:ln>
          <a:effectLst/>
        </c:spPr>
      </c:pivotFmt>
      <c:pivotFmt>
        <c:idx val="27"/>
        <c:spPr>
          <a:solidFill>
            <a:srgbClr val="99CCFF"/>
          </a:solidFill>
          <a:ln>
            <a:noFill/>
          </a:ln>
          <a:effectLst/>
        </c:spPr>
      </c:pivotFmt>
      <c:pivotFmt>
        <c:idx val="28"/>
        <c:spPr>
          <a:solidFill>
            <a:srgbClr val="99CCFF"/>
          </a:solidFill>
          <a:ln>
            <a:noFill/>
          </a:ln>
          <a:effectLst/>
        </c:spPr>
      </c:pivotFmt>
      <c:pivotFmt>
        <c:idx val="29"/>
        <c:spPr>
          <a:solidFill>
            <a:srgbClr val="99CCFF"/>
          </a:solidFill>
          <a:ln>
            <a:noFill/>
          </a:ln>
          <a:effectLst/>
        </c:spPr>
      </c:pivotFmt>
      <c:pivotFmt>
        <c:idx val="30"/>
        <c:spPr>
          <a:solidFill>
            <a:srgbClr val="99CCFF"/>
          </a:solidFill>
          <a:ln>
            <a:noFill/>
          </a:ln>
          <a:effectLst/>
        </c:spPr>
      </c:pivotFmt>
      <c:pivotFmt>
        <c:idx val="31"/>
        <c:spPr>
          <a:solidFill>
            <a:srgbClr val="99CCFF"/>
          </a:solidFill>
          <a:ln>
            <a:noFill/>
          </a:ln>
          <a:effectLst/>
        </c:spPr>
      </c:pivotFmt>
      <c:pivotFmt>
        <c:idx val="32"/>
        <c:spPr>
          <a:solidFill>
            <a:srgbClr val="3366CC"/>
          </a:solidFill>
          <a:ln>
            <a:noFill/>
          </a:ln>
          <a:effectLst/>
        </c:spPr>
      </c:pivotFmt>
      <c:pivotFmt>
        <c:idx val="33"/>
        <c:spPr>
          <a:solidFill>
            <a:srgbClr val="FF9999"/>
          </a:solidFill>
          <a:ln>
            <a:noFill/>
          </a:ln>
          <a:effectLst/>
        </c:spPr>
      </c:pivotFmt>
      <c:pivotFmt>
        <c:idx val="34"/>
        <c:spPr>
          <a:solidFill>
            <a:srgbClr val="FF9999"/>
          </a:solidFill>
          <a:ln>
            <a:noFill/>
          </a:ln>
          <a:effectLst/>
        </c:spPr>
      </c:pivotFmt>
      <c:pivotFmt>
        <c:idx val="35"/>
        <c:spPr>
          <a:solidFill>
            <a:srgbClr val="FF9999"/>
          </a:solidFill>
          <a:ln>
            <a:noFill/>
          </a:ln>
          <a:effectLst/>
        </c:spPr>
      </c:pivotFmt>
      <c:pivotFmt>
        <c:idx val="36"/>
        <c:spPr>
          <a:solidFill>
            <a:srgbClr val="FF9999"/>
          </a:solidFill>
          <a:ln>
            <a:noFill/>
          </a:ln>
          <a:effectLst/>
        </c:spPr>
      </c:pivotFmt>
      <c:pivotFmt>
        <c:idx val="37"/>
        <c:spPr>
          <a:solidFill>
            <a:srgbClr val="FF9999"/>
          </a:solidFill>
          <a:ln>
            <a:noFill/>
          </a:ln>
          <a:effectLst/>
        </c:spPr>
      </c:pivotFmt>
      <c:pivotFmt>
        <c:idx val="38"/>
        <c:spPr>
          <a:solidFill>
            <a:srgbClr val="FF9999"/>
          </a:solidFill>
          <a:ln>
            <a:noFill/>
          </a:ln>
          <a:effectLst/>
        </c:spPr>
      </c:pivotFmt>
      <c:pivotFmt>
        <c:idx val="39"/>
        <c:spPr>
          <a:solidFill>
            <a:srgbClr val="FF9999"/>
          </a:solidFill>
          <a:ln>
            <a:noFill/>
          </a:ln>
          <a:effectLst/>
        </c:spPr>
      </c:pivotFmt>
      <c:pivotFmt>
        <c:idx val="40"/>
        <c:spPr>
          <a:solidFill>
            <a:srgbClr val="FF9999"/>
          </a:solidFill>
          <a:ln>
            <a:noFill/>
          </a:ln>
          <a:effectLst/>
        </c:spPr>
      </c:pivotFmt>
      <c:pivotFmt>
        <c:idx val="41"/>
        <c:spPr>
          <a:solidFill>
            <a:srgbClr val="C00000"/>
          </a:solidFill>
          <a:ln>
            <a:noFill/>
          </a:ln>
          <a:effectLst/>
        </c:spPr>
      </c:pivotFmt>
      <c:pivotFmt>
        <c:idx val="42"/>
        <c:spPr>
          <a:solidFill>
            <a:schemeClr val="accent4"/>
          </a:solidFill>
          <a:ln>
            <a:noFill/>
          </a:ln>
          <a:effectLst/>
        </c:spPr>
      </c:pivotFmt>
      <c:pivotFmt>
        <c:idx val="43"/>
        <c:spPr>
          <a:solidFill>
            <a:schemeClr val="accent4"/>
          </a:solidFill>
          <a:ln>
            <a:noFill/>
          </a:ln>
          <a:effectLst/>
        </c:spPr>
      </c:pivotFmt>
      <c:pivotFmt>
        <c:idx val="44"/>
        <c:spPr>
          <a:solidFill>
            <a:schemeClr val="accent4"/>
          </a:solidFill>
          <a:ln>
            <a:noFill/>
          </a:ln>
          <a:effectLst/>
        </c:spPr>
      </c:pivotFmt>
      <c:pivotFmt>
        <c:idx val="45"/>
        <c:spPr>
          <a:solidFill>
            <a:schemeClr val="accent4">
              <a:lumMod val="20000"/>
              <a:lumOff val="80000"/>
            </a:schemeClr>
          </a:solidFill>
          <a:ln>
            <a:noFill/>
          </a:ln>
          <a:effectLst/>
        </c:spPr>
      </c:pivotFmt>
      <c:pivotFmt>
        <c:idx val="46"/>
        <c:spPr>
          <a:solidFill>
            <a:schemeClr val="accent4">
              <a:lumMod val="20000"/>
              <a:lumOff val="80000"/>
            </a:schemeClr>
          </a:solidFill>
          <a:ln>
            <a:noFill/>
          </a:ln>
          <a:effectLst/>
        </c:spPr>
      </c:pivotFmt>
      <c:pivotFmt>
        <c:idx val="47"/>
        <c:spPr>
          <a:solidFill>
            <a:schemeClr val="accent4">
              <a:lumMod val="75000"/>
            </a:schemeClr>
          </a:solidFill>
          <a:ln>
            <a:noFill/>
          </a:ln>
          <a:effectLst/>
        </c:spPr>
      </c:pivotFmt>
      <c:pivotFmt>
        <c:idx val="48"/>
        <c:spPr>
          <a:solidFill>
            <a:srgbClr val="88DEAB"/>
          </a:solidFill>
          <a:ln>
            <a:noFill/>
          </a:ln>
          <a:effectLst/>
        </c:spPr>
      </c:pivotFmt>
      <c:pivotFmt>
        <c:idx val="49"/>
        <c:spPr>
          <a:solidFill>
            <a:srgbClr val="88DEAB"/>
          </a:solidFill>
          <a:ln>
            <a:noFill/>
          </a:ln>
          <a:effectLst/>
        </c:spPr>
      </c:pivotFmt>
      <c:pivotFmt>
        <c:idx val="50"/>
        <c:spPr>
          <a:solidFill>
            <a:srgbClr val="348C71"/>
          </a:solidFill>
          <a:ln>
            <a:noFill/>
          </a:ln>
          <a:effectLst/>
        </c:spPr>
      </c:pivotFmt>
      <c:pivotFmt>
        <c:idx val="51"/>
        <c:spPr>
          <a:solidFill>
            <a:schemeClr val="accent1"/>
          </a:solidFill>
          <a:ln>
            <a:noFill/>
          </a:ln>
          <a:effectLst/>
        </c:spPr>
        <c:marker>
          <c:symbol val="none"/>
        </c:marker>
      </c:pivotFmt>
      <c:pivotFmt>
        <c:idx val="52"/>
        <c:spPr>
          <a:solidFill>
            <a:srgbClr val="348C71"/>
          </a:solidFill>
          <a:ln>
            <a:noFill/>
          </a:ln>
          <a:effectLst/>
        </c:spPr>
      </c:pivotFmt>
      <c:pivotFmt>
        <c:idx val="53"/>
        <c:spPr>
          <a:solidFill>
            <a:srgbClr val="88DEAB"/>
          </a:solidFill>
          <a:ln>
            <a:noFill/>
          </a:ln>
          <a:effectLst/>
        </c:spPr>
      </c:pivotFmt>
      <c:pivotFmt>
        <c:idx val="54"/>
        <c:spPr>
          <a:solidFill>
            <a:srgbClr val="88DEAB"/>
          </a:solidFill>
          <a:ln>
            <a:noFill/>
          </a:ln>
          <a:effectLst/>
        </c:spPr>
      </c:pivotFmt>
      <c:pivotFmt>
        <c:idx val="55"/>
        <c:spPr>
          <a:solidFill>
            <a:schemeClr val="accent4">
              <a:lumMod val="75000"/>
            </a:schemeClr>
          </a:solidFill>
          <a:ln>
            <a:noFill/>
          </a:ln>
          <a:effectLst/>
        </c:spPr>
      </c:pivotFmt>
      <c:pivotFmt>
        <c:idx val="56"/>
        <c:spPr>
          <a:solidFill>
            <a:schemeClr val="accent4">
              <a:lumMod val="20000"/>
              <a:lumOff val="80000"/>
            </a:schemeClr>
          </a:solidFill>
          <a:ln>
            <a:noFill/>
          </a:ln>
          <a:effectLst/>
        </c:spPr>
      </c:pivotFmt>
      <c:pivotFmt>
        <c:idx val="57"/>
        <c:spPr>
          <a:solidFill>
            <a:schemeClr val="accent4">
              <a:lumMod val="20000"/>
              <a:lumOff val="80000"/>
            </a:schemeClr>
          </a:solidFill>
          <a:ln>
            <a:noFill/>
          </a:ln>
          <a:effectLst/>
        </c:spPr>
      </c:pivotFmt>
      <c:pivotFmt>
        <c:idx val="58"/>
        <c:spPr>
          <a:solidFill>
            <a:schemeClr val="accent4"/>
          </a:solidFill>
          <a:ln>
            <a:noFill/>
          </a:ln>
          <a:effectLst/>
        </c:spPr>
      </c:pivotFmt>
      <c:pivotFmt>
        <c:idx val="59"/>
        <c:spPr>
          <a:solidFill>
            <a:schemeClr val="accent4"/>
          </a:solidFill>
          <a:ln>
            <a:noFill/>
          </a:ln>
          <a:effectLst/>
        </c:spPr>
      </c:pivotFmt>
      <c:pivotFmt>
        <c:idx val="60"/>
        <c:spPr>
          <a:solidFill>
            <a:schemeClr val="accent4"/>
          </a:solidFill>
          <a:ln>
            <a:noFill/>
          </a:ln>
          <a:effectLst/>
        </c:spPr>
      </c:pivotFmt>
      <c:pivotFmt>
        <c:idx val="61"/>
        <c:spPr>
          <a:solidFill>
            <a:srgbClr val="C00000"/>
          </a:solidFill>
          <a:ln>
            <a:noFill/>
          </a:ln>
          <a:effectLst/>
        </c:spPr>
      </c:pivotFmt>
      <c:pivotFmt>
        <c:idx val="62"/>
        <c:spPr>
          <a:solidFill>
            <a:srgbClr val="FF9999"/>
          </a:solidFill>
          <a:ln>
            <a:noFill/>
          </a:ln>
          <a:effectLst/>
        </c:spPr>
      </c:pivotFmt>
      <c:pivotFmt>
        <c:idx val="63"/>
        <c:spPr>
          <a:solidFill>
            <a:srgbClr val="FF9999"/>
          </a:solidFill>
          <a:ln>
            <a:noFill/>
          </a:ln>
          <a:effectLst/>
        </c:spPr>
      </c:pivotFmt>
      <c:pivotFmt>
        <c:idx val="64"/>
        <c:spPr>
          <a:solidFill>
            <a:srgbClr val="FF9999"/>
          </a:solidFill>
          <a:ln>
            <a:noFill/>
          </a:ln>
          <a:effectLst/>
        </c:spPr>
      </c:pivotFmt>
      <c:pivotFmt>
        <c:idx val="65"/>
        <c:spPr>
          <a:solidFill>
            <a:srgbClr val="FF9999"/>
          </a:solidFill>
          <a:ln>
            <a:noFill/>
          </a:ln>
          <a:effectLst/>
        </c:spPr>
      </c:pivotFmt>
      <c:pivotFmt>
        <c:idx val="66"/>
        <c:spPr>
          <a:solidFill>
            <a:srgbClr val="FF9999"/>
          </a:solidFill>
          <a:ln>
            <a:noFill/>
          </a:ln>
          <a:effectLst/>
        </c:spPr>
      </c:pivotFmt>
      <c:pivotFmt>
        <c:idx val="67"/>
        <c:spPr>
          <a:solidFill>
            <a:srgbClr val="FF9999"/>
          </a:solidFill>
          <a:ln>
            <a:noFill/>
          </a:ln>
          <a:effectLst/>
        </c:spPr>
      </c:pivotFmt>
      <c:pivotFmt>
        <c:idx val="68"/>
        <c:spPr>
          <a:solidFill>
            <a:srgbClr val="FF9999"/>
          </a:solidFill>
          <a:ln>
            <a:noFill/>
          </a:ln>
          <a:effectLst/>
        </c:spPr>
      </c:pivotFmt>
      <c:pivotFmt>
        <c:idx val="69"/>
        <c:spPr>
          <a:solidFill>
            <a:srgbClr val="FF9999"/>
          </a:solidFill>
          <a:ln>
            <a:noFill/>
          </a:ln>
          <a:effectLst/>
        </c:spPr>
      </c:pivotFmt>
      <c:pivotFmt>
        <c:idx val="70"/>
        <c:spPr>
          <a:solidFill>
            <a:srgbClr val="3366CC"/>
          </a:solidFill>
          <a:ln>
            <a:noFill/>
          </a:ln>
          <a:effectLst/>
        </c:spPr>
      </c:pivotFmt>
      <c:pivotFmt>
        <c:idx val="71"/>
        <c:spPr>
          <a:solidFill>
            <a:srgbClr val="99CCFF"/>
          </a:solidFill>
          <a:ln>
            <a:noFill/>
          </a:ln>
          <a:effectLst/>
        </c:spPr>
      </c:pivotFmt>
      <c:pivotFmt>
        <c:idx val="72"/>
        <c:spPr>
          <a:solidFill>
            <a:srgbClr val="99CCFF"/>
          </a:solidFill>
          <a:ln>
            <a:noFill/>
          </a:ln>
          <a:effectLst/>
        </c:spPr>
      </c:pivotFmt>
      <c:pivotFmt>
        <c:idx val="73"/>
        <c:spPr>
          <a:solidFill>
            <a:srgbClr val="99CCFF"/>
          </a:solidFill>
          <a:ln>
            <a:noFill/>
          </a:ln>
          <a:effectLst/>
        </c:spPr>
      </c:pivotFmt>
      <c:pivotFmt>
        <c:idx val="74"/>
        <c:spPr>
          <a:solidFill>
            <a:srgbClr val="99CCFF"/>
          </a:solidFill>
          <a:ln>
            <a:noFill/>
          </a:ln>
          <a:effectLst/>
        </c:spPr>
      </c:pivotFmt>
      <c:pivotFmt>
        <c:idx val="75"/>
        <c:spPr>
          <a:solidFill>
            <a:srgbClr val="99CCFF"/>
          </a:solidFill>
          <a:ln>
            <a:noFill/>
          </a:ln>
          <a:effectLst/>
        </c:spPr>
      </c:pivotFmt>
      <c:pivotFmt>
        <c:idx val="76"/>
        <c:spPr>
          <a:solidFill>
            <a:srgbClr val="99CCFF"/>
          </a:solidFill>
          <a:ln>
            <a:noFill/>
          </a:ln>
          <a:effectLst/>
        </c:spPr>
      </c:pivotFmt>
      <c:pivotFmt>
        <c:idx val="77"/>
        <c:spPr>
          <a:solidFill>
            <a:schemeClr val="accent1"/>
          </a:solidFill>
          <a:ln>
            <a:noFill/>
          </a:ln>
          <a:effectLst/>
        </c:spPr>
        <c:marker>
          <c:symbol val="none"/>
        </c:marker>
      </c:pivotFmt>
      <c:pivotFmt>
        <c:idx val="78"/>
        <c:spPr>
          <a:solidFill>
            <a:srgbClr val="348C71"/>
          </a:solidFill>
          <a:ln>
            <a:noFill/>
          </a:ln>
          <a:effectLst/>
        </c:spPr>
      </c:pivotFmt>
      <c:pivotFmt>
        <c:idx val="79"/>
        <c:spPr>
          <a:solidFill>
            <a:srgbClr val="88DEAB"/>
          </a:solidFill>
          <a:ln>
            <a:noFill/>
          </a:ln>
          <a:effectLst/>
        </c:spPr>
      </c:pivotFmt>
      <c:pivotFmt>
        <c:idx val="80"/>
        <c:spPr>
          <a:solidFill>
            <a:srgbClr val="88DEAB"/>
          </a:solidFill>
          <a:ln>
            <a:noFill/>
          </a:ln>
          <a:effectLst/>
        </c:spPr>
      </c:pivotFmt>
      <c:pivotFmt>
        <c:idx val="81"/>
        <c:spPr>
          <a:solidFill>
            <a:schemeClr val="accent4">
              <a:lumMod val="75000"/>
            </a:schemeClr>
          </a:solidFill>
          <a:ln>
            <a:noFill/>
          </a:ln>
          <a:effectLst/>
        </c:spPr>
      </c:pivotFmt>
      <c:pivotFmt>
        <c:idx val="82"/>
        <c:spPr>
          <a:solidFill>
            <a:schemeClr val="accent4">
              <a:lumMod val="20000"/>
              <a:lumOff val="80000"/>
            </a:schemeClr>
          </a:solidFill>
          <a:ln>
            <a:noFill/>
          </a:ln>
          <a:effectLst/>
        </c:spPr>
      </c:pivotFmt>
      <c:pivotFmt>
        <c:idx val="83"/>
        <c:spPr>
          <a:solidFill>
            <a:schemeClr val="accent4">
              <a:lumMod val="20000"/>
              <a:lumOff val="80000"/>
            </a:schemeClr>
          </a:solidFill>
          <a:ln>
            <a:noFill/>
          </a:ln>
          <a:effectLst/>
        </c:spPr>
      </c:pivotFmt>
      <c:pivotFmt>
        <c:idx val="84"/>
        <c:spPr>
          <a:solidFill>
            <a:schemeClr val="accent4"/>
          </a:solidFill>
          <a:ln>
            <a:noFill/>
          </a:ln>
          <a:effectLst/>
        </c:spPr>
      </c:pivotFmt>
      <c:pivotFmt>
        <c:idx val="85"/>
        <c:spPr>
          <a:solidFill>
            <a:schemeClr val="accent4"/>
          </a:solidFill>
          <a:ln>
            <a:noFill/>
          </a:ln>
          <a:effectLst/>
        </c:spPr>
      </c:pivotFmt>
      <c:pivotFmt>
        <c:idx val="86"/>
        <c:spPr>
          <a:solidFill>
            <a:schemeClr val="accent4"/>
          </a:solidFill>
          <a:ln>
            <a:noFill/>
          </a:ln>
          <a:effectLst/>
        </c:spPr>
      </c:pivotFmt>
      <c:pivotFmt>
        <c:idx val="87"/>
        <c:spPr>
          <a:solidFill>
            <a:srgbClr val="C00000"/>
          </a:solidFill>
          <a:ln>
            <a:noFill/>
          </a:ln>
          <a:effectLst/>
        </c:spPr>
      </c:pivotFmt>
      <c:pivotFmt>
        <c:idx val="88"/>
        <c:spPr>
          <a:solidFill>
            <a:srgbClr val="FF9999"/>
          </a:solidFill>
          <a:ln>
            <a:noFill/>
          </a:ln>
          <a:effectLst/>
        </c:spPr>
      </c:pivotFmt>
      <c:pivotFmt>
        <c:idx val="89"/>
        <c:spPr>
          <a:solidFill>
            <a:srgbClr val="FF9999"/>
          </a:solidFill>
          <a:ln>
            <a:noFill/>
          </a:ln>
          <a:effectLst/>
        </c:spPr>
      </c:pivotFmt>
      <c:pivotFmt>
        <c:idx val="90"/>
        <c:spPr>
          <a:solidFill>
            <a:srgbClr val="FF9999"/>
          </a:solidFill>
          <a:ln>
            <a:noFill/>
          </a:ln>
          <a:effectLst/>
        </c:spPr>
      </c:pivotFmt>
      <c:pivotFmt>
        <c:idx val="91"/>
        <c:spPr>
          <a:solidFill>
            <a:srgbClr val="FF9999"/>
          </a:solidFill>
          <a:ln>
            <a:noFill/>
          </a:ln>
          <a:effectLst/>
        </c:spPr>
      </c:pivotFmt>
      <c:pivotFmt>
        <c:idx val="92"/>
        <c:spPr>
          <a:solidFill>
            <a:srgbClr val="FF9999"/>
          </a:solidFill>
          <a:ln>
            <a:noFill/>
          </a:ln>
          <a:effectLst/>
        </c:spPr>
      </c:pivotFmt>
      <c:pivotFmt>
        <c:idx val="93"/>
        <c:spPr>
          <a:solidFill>
            <a:srgbClr val="FF9999"/>
          </a:solidFill>
          <a:ln>
            <a:noFill/>
          </a:ln>
          <a:effectLst/>
        </c:spPr>
      </c:pivotFmt>
      <c:pivotFmt>
        <c:idx val="94"/>
        <c:spPr>
          <a:solidFill>
            <a:srgbClr val="FF9999"/>
          </a:solidFill>
          <a:ln>
            <a:noFill/>
          </a:ln>
          <a:effectLst/>
        </c:spPr>
      </c:pivotFmt>
      <c:pivotFmt>
        <c:idx val="95"/>
        <c:spPr>
          <a:solidFill>
            <a:srgbClr val="FF9999"/>
          </a:solidFill>
          <a:ln>
            <a:noFill/>
          </a:ln>
          <a:effectLst/>
        </c:spPr>
      </c:pivotFmt>
      <c:pivotFmt>
        <c:idx val="96"/>
        <c:spPr>
          <a:solidFill>
            <a:srgbClr val="3366CC"/>
          </a:solidFill>
          <a:ln>
            <a:noFill/>
          </a:ln>
          <a:effectLst/>
        </c:spPr>
      </c:pivotFmt>
      <c:pivotFmt>
        <c:idx val="97"/>
        <c:spPr>
          <a:solidFill>
            <a:srgbClr val="99CCFF"/>
          </a:solidFill>
          <a:ln>
            <a:noFill/>
          </a:ln>
          <a:effectLst/>
        </c:spPr>
      </c:pivotFmt>
      <c:pivotFmt>
        <c:idx val="98"/>
        <c:spPr>
          <a:solidFill>
            <a:srgbClr val="99CCFF"/>
          </a:solidFill>
          <a:ln>
            <a:noFill/>
          </a:ln>
          <a:effectLst/>
        </c:spPr>
      </c:pivotFmt>
      <c:pivotFmt>
        <c:idx val="99"/>
        <c:spPr>
          <a:solidFill>
            <a:srgbClr val="99CCFF"/>
          </a:solidFill>
          <a:ln>
            <a:noFill/>
          </a:ln>
          <a:effectLst/>
        </c:spPr>
      </c:pivotFmt>
      <c:pivotFmt>
        <c:idx val="100"/>
        <c:spPr>
          <a:solidFill>
            <a:srgbClr val="99CCFF"/>
          </a:solidFill>
          <a:ln>
            <a:noFill/>
          </a:ln>
          <a:effectLst/>
        </c:spPr>
      </c:pivotFmt>
      <c:pivotFmt>
        <c:idx val="101"/>
        <c:spPr>
          <a:solidFill>
            <a:srgbClr val="99CCFF"/>
          </a:solidFill>
          <a:ln>
            <a:noFill/>
          </a:ln>
          <a:effectLst/>
        </c:spPr>
      </c:pivotFmt>
      <c:pivotFmt>
        <c:idx val="102"/>
        <c:spPr>
          <a:solidFill>
            <a:srgbClr val="99CCFF"/>
          </a:solidFill>
          <a:ln>
            <a:noFill/>
          </a:ln>
          <a:effectLst/>
        </c:spPr>
      </c:pivotFmt>
    </c:pivotFmts>
    <c:plotArea>
      <c:layout/>
      <c:barChart>
        <c:barDir val="bar"/>
        <c:grouping val="clustered"/>
        <c:varyColors val="0"/>
        <c:ser>
          <c:idx val="0"/>
          <c:order val="0"/>
          <c:tx>
            <c:strRef>
              <c:f>'Tablas DRM'!$M$33</c:f>
              <c:strCache>
                <c:ptCount val="1"/>
                <c:pt idx="0">
                  <c:v>Total</c:v>
                </c:pt>
              </c:strCache>
            </c:strRef>
          </c:tx>
          <c:spPr>
            <a:solidFill>
              <a:schemeClr val="accent1"/>
            </a:solidFill>
            <a:ln>
              <a:noFill/>
            </a:ln>
            <a:effectLst/>
          </c:spPr>
          <c:invertIfNegative val="0"/>
          <c:dPt>
            <c:idx val="0"/>
            <c:invertIfNegative val="0"/>
            <c:bubble3D val="0"/>
            <c:spPr>
              <a:solidFill>
                <a:srgbClr val="348C71"/>
              </a:solidFill>
              <a:ln>
                <a:noFill/>
              </a:ln>
              <a:effectLst/>
            </c:spPr>
            <c:extLst>
              <c:ext xmlns:c16="http://schemas.microsoft.com/office/drawing/2014/chart" uri="{C3380CC4-5D6E-409C-BE32-E72D297353CC}">
                <c16:uniqueId val="{00000001-5DF9-4AC8-BB30-8A0C4F86C9B5}"/>
              </c:ext>
            </c:extLst>
          </c:dPt>
          <c:dPt>
            <c:idx val="1"/>
            <c:invertIfNegative val="0"/>
            <c:bubble3D val="0"/>
            <c:spPr>
              <a:solidFill>
                <a:srgbClr val="88DEAB"/>
              </a:solidFill>
              <a:ln>
                <a:noFill/>
              </a:ln>
              <a:effectLst/>
            </c:spPr>
            <c:extLst>
              <c:ext xmlns:c16="http://schemas.microsoft.com/office/drawing/2014/chart" uri="{C3380CC4-5D6E-409C-BE32-E72D297353CC}">
                <c16:uniqueId val="{00000003-5DF9-4AC8-BB30-8A0C4F86C9B5}"/>
              </c:ext>
            </c:extLst>
          </c:dPt>
          <c:dPt>
            <c:idx val="2"/>
            <c:invertIfNegative val="0"/>
            <c:bubble3D val="0"/>
            <c:spPr>
              <a:solidFill>
                <a:srgbClr val="88DEAB"/>
              </a:solidFill>
              <a:ln>
                <a:noFill/>
              </a:ln>
              <a:effectLst/>
            </c:spPr>
            <c:extLst>
              <c:ext xmlns:c16="http://schemas.microsoft.com/office/drawing/2014/chart" uri="{C3380CC4-5D6E-409C-BE32-E72D297353CC}">
                <c16:uniqueId val="{00000005-5DF9-4AC8-BB30-8A0C4F86C9B5}"/>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5DF9-4AC8-BB30-8A0C4F86C9B5}"/>
              </c:ext>
            </c:extLst>
          </c:dPt>
          <c:dPt>
            <c:idx val="4"/>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9-5DF9-4AC8-BB30-8A0C4F86C9B5}"/>
              </c:ext>
            </c:extLst>
          </c:dPt>
          <c:dPt>
            <c:idx val="5"/>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B-5DF9-4AC8-BB30-8A0C4F86C9B5}"/>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5DF9-4AC8-BB30-8A0C4F86C9B5}"/>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5DF9-4AC8-BB30-8A0C4F86C9B5}"/>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5DF9-4AC8-BB30-8A0C4F86C9B5}"/>
              </c:ext>
            </c:extLst>
          </c:dPt>
          <c:dPt>
            <c:idx val="9"/>
            <c:invertIfNegative val="0"/>
            <c:bubble3D val="0"/>
            <c:spPr>
              <a:solidFill>
                <a:srgbClr val="C00000"/>
              </a:solidFill>
              <a:ln>
                <a:noFill/>
              </a:ln>
              <a:effectLst/>
            </c:spPr>
            <c:extLst>
              <c:ext xmlns:c16="http://schemas.microsoft.com/office/drawing/2014/chart" uri="{C3380CC4-5D6E-409C-BE32-E72D297353CC}">
                <c16:uniqueId val="{00000013-5DF9-4AC8-BB30-8A0C4F86C9B5}"/>
              </c:ext>
            </c:extLst>
          </c:dPt>
          <c:dPt>
            <c:idx val="10"/>
            <c:invertIfNegative val="0"/>
            <c:bubble3D val="0"/>
            <c:spPr>
              <a:solidFill>
                <a:srgbClr val="FF9999"/>
              </a:solidFill>
              <a:ln>
                <a:noFill/>
              </a:ln>
              <a:effectLst/>
            </c:spPr>
            <c:extLst>
              <c:ext xmlns:c16="http://schemas.microsoft.com/office/drawing/2014/chart" uri="{C3380CC4-5D6E-409C-BE32-E72D297353CC}">
                <c16:uniqueId val="{00000015-5DF9-4AC8-BB30-8A0C4F86C9B5}"/>
              </c:ext>
            </c:extLst>
          </c:dPt>
          <c:dPt>
            <c:idx val="11"/>
            <c:invertIfNegative val="0"/>
            <c:bubble3D val="0"/>
            <c:spPr>
              <a:solidFill>
                <a:srgbClr val="FF9999"/>
              </a:solidFill>
              <a:ln>
                <a:noFill/>
              </a:ln>
              <a:effectLst/>
            </c:spPr>
            <c:extLst>
              <c:ext xmlns:c16="http://schemas.microsoft.com/office/drawing/2014/chart" uri="{C3380CC4-5D6E-409C-BE32-E72D297353CC}">
                <c16:uniqueId val="{00000017-5DF9-4AC8-BB30-8A0C4F86C9B5}"/>
              </c:ext>
            </c:extLst>
          </c:dPt>
          <c:dPt>
            <c:idx val="12"/>
            <c:invertIfNegative val="0"/>
            <c:bubble3D val="0"/>
            <c:spPr>
              <a:solidFill>
                <a:srgbClr val="FF9999"/>
              </a:solidFill>
              <a:ln>
                <a:noFill/>
              </a:ln>
              <a:effectLst/>
            </c:spPr>
            <c:extLst>
              <c:ext xmlns:c16="http://schemas.microsoft.com/office/drawing/2014/chart" uri="{C3380CC4-5D6E-409C-BE32-E72D297353CC}">
                <c16:uniqueId val="{00000019-5DF9-4AC8-BB30-8A0C4F86C9B5}"/>
              </c:ext>
            </c:extLst>
          </c:dPt>
          <c:dPt>
            <c:idx val="13"/>
            <c:invertIfNegative val="0"/>
            <c:bubble3D val="0"/>
            <c:spPr>
              <a:solidFill>
                <a:srgbClr val="FF9999"/>
              </a:solidFill>
              <a:ln>
                <a:noFill/>
              </a:ln>
              <a:effectLst/>
            </c:spPr>
            <c:extLst>
              <c:ext xmlns:c16="http://schemas.microsoft.com/office/drawing/2014/chart" uri="{C3380CC4-5D6E-409C-BE32-E72D297353CC}">
                <c16:uniqueId val="{0000001B-5DF9-4AC8-BB30-8A0C4F86C9B5}"/>
              </c:ext>
            </c:extLst>
          </c:dPt>
          <c:dPt>
            <c:idx val="14"/>
            <c:invertIfNegative val="0"/>
            <c:bubble3D val="0"/>
            <c:spPr>
              <a:solidFill>
                <a:srgbClr val="FF9999"/>
              </a:solidFill>
              <a:ln>
                <a:noFill/>
              </a:ln>
              <a:effectLst/>
            </c:spPr>
            <c:extLst>
              <c:ext xmlns:c16="http://schemas.microsoft.com/office/drawing/2014/chart" uri="{C3380CC4-5D6E-409C-BE32-E72D297353CC}">
                <c16:uniqueId val="{0000001D-5DF9-4AC8-BB30-8A0C4F86C9B5}"/>
              </c:ext>
            </c:extLst>
          </c:dPt>
          <c:dPt>
            <c:idx val="15"/>
            <c:invertIfNegative val="0"/>
            <c:bubble3D val="0"/>
            <c:spPr>
              <a:solidFill>
                <a:srgbClr val="FF9999"/>
              </a:solidFill>
              <a:ln>
                <a:noFill/>
              </a:ln>
              <a:effectLst/>
            </c:spPr>
            <c:extLst>
              <c:ext xmlns:c16="http://schemas.microsoft.com/office/drawing/2014/chart" uri="{C3380CC4-5D6E-409C-BE32-E72D297353CC}">
                <c16:uniqueId val="{0000001F-5DF9-4AC8-BB30-8A0C4F86C9B5}"/>
              </c:ext>
            </c:extLst>
          </c:dPt>
          <c:dPt>
            <c:idx val="16"/>
            <c:invertIfNegative val="0"/>
            <c:bubble3D val="0"/>
            <c:spPr>
              <a:solidFill>
                <a:srgbClr val="FF9999"/>
              </a:solidFill>
              <a:ln>
                <a:noFill/>
              </a:ln>
              <a:effectLst/>
            </c:spPr>
            <c:extLst>
              <c:ext xmlns:c16="http://schemas.microsoft.com/office/drawing/2014/chart" uri="{C3380CC4-5D6E-409C-BE32-E72D297353CC}">
                <c16:uniqueId val="{00000021-5DF9-4AC8-BB30-8A0C4F86C9B5}"/>
              </c:ext>
            </c:extLst>
          </c:dPt>
          <c:dPt>
            <c:idx val="17"/>
            <c:invertIfNegative val="0"/>
            <c:bubble3D val="0"/>
            <c:spPr>
              <a:solidFill>
                <a:srgbClr val="FF9999"/>
              </a:solidFill>
              <a:ln>
                <a:noFill/>
              </a:ln>
              <a:effectLst/>
            </c:spPr>
            <c:extLst>
              <c:ext xmlns:c16="http://schemas.microsoft.com/office/drawing/2014/chart" uri="{C3380CC4-5D6E-409C-BE32-E72D297353CC}">
                <c16:uniqueId val="{00000023-5DF9-4AC8-BB30-8A0C4F86C9B5}"/>
              </c:ext>
            </c:extLst>
          </c:dPt>
          <c:dPt>
            <c:idx val="18"/>
            <c:invertIfNegative val="0"/>
            <c:bubble3D val="0"/>
            <c:spPr>
              <a:solidFill>
                <a:srgbClr val="3366CC"/>
              </a:solidFill>
              <a:ln>
                <a:noFill/>
              </a:ln>
              <a:effectLst/>
            </c:spPr>
            <c:extLst>
              <c:ext xmlns:c16="http://schemas.microsoft.com/office/drawing/2014/chart" uri="{C3380CC4-5D6E-409C-BE32-E72D297353CC}">
                <c16:uniqueId val="{00000025-5DF9-4AC8-BB30-8A0C4F86C9B5}"/>
              </c:ext>
            </c:extLst>
          </c:dPt>
          <c:dPt>
            <c:idx val="19"/>
            <c:invertIfNegative val="0"/>
            <c:bubble3D val="0"/>
            <c:spPr>
              <a:solidFill>
                <a:srgbClr val="99CCFF"/>
              </a:solidFill>
              <a:ln>
                <a:noFill/>
              </a:ln>
              <a:effectLst/>
            </c:spPr>
            <c:extLst>
              <c:ext xmlns:c16="http://schemas.microsoft.com/office/drawing/2014/chart" uri="{C3380CC4-5D6E-409C-BE32-E72D297353CC}">
                <c16:uniqueId val="{00000027-5DF9-4AC8-BB30-8A0C4F86C9B5}"/>
              </c:ext>
            </c:extLst>
          </c:dPt>
          <c:dPt>
            <c:idx val="20"/>
            <c:invertIfNegative val="0"/>
            <c:bubble3D val="0"/>
            <c:spPr>
              <a:solidFill>
                <a:srgbClr val="99CCFF"/>
              </a:solidFill>
              <a:ln>
                <a:noFill/>
              </a:ln>
              <a:effectLst/>
            </c:spPr>
            <c:extLst>
              <c:ext xmlns:c16="http://schemas.microsoft.com/office/drawing/2014/chart" uri="{C3380CC4-5D6E-409C-BE32-E72D297353CC}">
                <c16:uniqueId val="{00000029-5DF9-4AC8-BB30-8A0C4F86C9B5}"/>
              </c:ext>
            </c:extLst>
          </c:dPt>
          <c:dPt>
            <c:idx val="21"/>
            <c:invertIfNegative val="0"/>
            <c:bubble3D val="0"/>
            <c:spPr>
              <a:solidFill>
                <a:srgbClr val="99CCFF"/>
              </a:solidFill>
              <a:ln>
                <a:noFill/>
              </a:ln>
              <a:effectLst/>
            </c:spPr>
            <c:extLst>
              <c:ext xmlns:c16="http://schemas.microsoft.com/office/drawing/2014/chart" uri="{C3380CC4-5D6E-409C-BE32-E72D297353CC}">
                <c16:uniqueId val="{0000002B-5DF9-4AC8-BB30-8A0C4F86C9B5}"/>
              </c:ext>
            </c:extLst>
          </c:dPt>
          <c:dPt>
            <c:idx val="22"/>
            <c:invertIfNegative val="0"/>
            <c:bubble3D val="0"/>
            <c:spPr>
              <a:solidFill>
                <a:srgbClr val="99CCFF"/>
              </a:solidFill>
              <a:ln>
                <a:noFill/>
              </a:ln>
              <a:effectLst/>
            </c:spPr>
            <c:extLst>
              <c:ext xmlns:c16="http://schemas.microsoft.com/office/drawing/2014/chart" uri="{C3380CC4-5D6E-409C-BE32-E72D297353CC}">
                <c16:uniqueId val="{0000002D-5DF9-4AC8-BB30-8A0C4F86C9B5}"/>
              </c:ext>
            </c:extLst>
          </c:dPt>
          <c:dPt>
            <c:idx val="23"/>
            <c:invertIfNegative val="0"/>
            <c:bubble3D val="0"/>
            <c:spPr>
              <a:solidFill>
                <a:srgbClr val="99CCFF"/>
              </a:solidFill>
              <a:ln>
                <a:noFill/>
              </a:ln>
              <a:effectLst/>
            </c:spPr>
            <c:extLst>
              <c:ext xmlns:c16="http://schemas.microsoft.com/office/drawing/2014/chart" uri="{C3380CC4-5D6E-409C-BE32-E72D297353CC}">
                <c16:uniqueId val="{0000002F-5DF9-4AC8-BB30-8A0C4F86C9B5}"/>
              </c:ext>
            </c:extLst>
          </c:dPt>
          <c:dPt>
            <c:idx val="24"/>
            <c:invertIfNegative val="0"/>
            <c:bubble3D val="0"/>
            <c:spPr>
              <a:solidFill>
                <a:srgbClr val="99CCFF"/>
              </a:solidFill>
              <a:ln>
                <a:noFill/>
              </a:ln>
              <a:effectLst/>
            </c:spPr>
            <c:extLst>
              <c:ext xmlns:c16="http://schemas.microsoft.com/office/drawing/2014/chart" uri="{C3380CC4-5D6E-409C-BE32-E72D297353CC}">
                <c16:uniqueId val="{00000031-5DF9-4AC8-BB30-8A0C4F86C9B5}"/>
              </c:ext>
            </c:extLst>
          </c:dPt>
          <c:cat>
            <c:multiLvlStrRef>
              <c:f>'Tablas DRM'!$L$34:$L$62</c:f>
              <c:multiLvlStrCache>
                <c:ptCount val="25"/>
                <c:lvl>
                  <c:pt idx="0">
                    <c:v>TOTAL</c:v>
                  </c:pt>
                  <c:pt idx="1">
                    <c:v>Q95K, G140GR</c:v>
                  </c:pt>
                  <c:pt idx="2">
                    <c:v>T97A, E157Q</c:v>
                  </c:pt>
                  <c:pt idx="3">
                    <c:v>TOTAL</c:v>
                  </c:pt>
                  <c:pt idx="4">
                    <c:v>L10F, I47L, Q58E, N83D</c:v>
                  </c:pt>
                  <c:pt idx="5">
                    <c:v>K43T</c:v>
                  </c:pt>
                  <c:pt idx="6">
                    <c:v>I47V, I50V, V82M, I84V </c:v>
                  </c:pt>
                  <c:pt idx="7">
                    <c:v>I54V</c:v>
                  </c:pt>
                  <c:pt idx="8">
                    <c:v>M46I</c:v>
                  </c:pt>
                  <c:pt idx="9">
                    <c:v>TOTAL</c:v>
                  </c:pt>
                  <c:pt idx="10">
                    <c:v>Y188L, F227L, P225H </c:v>
                  </c:pt>
                  <c:pt idx="11">
                    <c:v>K238T, Y318F</c:v>
                  </c:pt>
                  <c:pt idx="12">
                    <c:v>A98G</c:v>
                  </c:pt>
                  <c:pt idx="13">
                    <c:v>L100I/V</c:v>
                  </c:pt>
                  <c:pt idx="14">
                    <c:v>V106I, H221Y</c:v>
                  </c:pt>
                  <c:pt idx="15">
                    <c:v>K101E/H, V108I</c:v>
                  </c:pt>
                  <c:pt idx="16">
                    <c:v>Y181C, G190A</c:v>
                  </c:pt>
                  <c:pt idx="17">
                    <c:v>K103N/H/S</c:v>
                  </c:pt>
                  <c:pt idx="18">
                    <c:v>TOTAL</c:v>
                  </c:pt>
                  <c:pt idx="19">
                    <c:v>L69D</c:v>
                  </c:pt>
                  <c:pt idx="20">
                    <c:v>K65R, L74I, K219N/E</c:v>
                  </c:pt>
                  <c:pt idx="21">
                    <c:v>E44D, D67N/E/G</c:v>
                  </c:pt>
                  <c:pt idx="22">
                    <c:v>M41L, L210W</c:v>
                  </c:pt>
                  <c:pt idx="23">
                    <c:v>K70R/N, T215Y/F</c:v>
                  </c:pt>
                  <c:pt idx="24">
                    <c:v>M184V</c:v>
                  </c:pt>
                </c:lvl>
                <c:lvl>
                  <c:pt idx="0">
                    <c:v>minor-DRM to INI </c:v>
                  </c:pt>
                  <c:pt idx="3">
                    <c:v>DRM to PI</c:v>
                  </c:pt>
                  <c:pt idx="9">
                    <c:v>DRM to NNRTI</c:v>
                  </c:pt>
                  <c:pt idx="18">
                    <c:v>DRM to NRTI</c:v>
                  </c:pt>
                </c:lvl>
              </c:multiLvlStrCache>
            </c:multiLvlStrRef>
          </c:cat>
          <c:val>
            <c:numRef>
              <c:f>'Tablas DRM'!$M$34:$M$62</c:f>
              <c:numCache>
                <c:formatCode>General</c:formatCode>
                <c:ptCount val="25"/>
                <c:pt idx="0">
                  <c:v>15</c:v>
                </c:pt>
                <c:pt idx="1">
                  <c:v>2.5</c:v>
                </c:pt>
                <c:pt idx="2">
                  <c:v>5</c:v>
                </c:pt>
                <c:pt idx="3">
                  <c:v>13.9</c:v>
                </c:pt>
                <c:pt idx="4">
                  <c:v>2.8</c:v>
                </c:pt>
                <c:pt idx="5">
                  <c:v>5.6</c:v>
                </c:pt>
                <c:pt idx="6">
                  <c:v>2.8</c:v>
                </c:pt>
                <c:pt idx="7">
                  <c:v>5.6</c:v>
                </c:pt>
                <c:pt idx="8">
                  <c:v>8.3000000000000007</c:v>
                </c:pt>
                <c:pt idx="9">
                  <c:v>73.5</c:v>
                </c:pt>
                <c:pt idx="10">
                  <c:v>2</c:v>
                </c:pt>
                <c:pt idx="11">
                  <c:v>4.0999999999999996</c:v>
                </c:pt>
                <c:pt idx="12">
                  <c:v>6.1</c:v>
                </c:pt>
                <c:pt idx="13">
                  <c:v>8.1999999999999993</c:v>
                </c:pt>
                <c:pt idx="14">
                  <c:v>12.2</c:v>
                </c:pt>
                <c:pt idx="15">
                  <c:v>18.399999999999999</c:v>
                </c:pt>
                <c:pt idx="16">
                  <c:v>24.5</c:v>
                </c:pt>
                <c:pt idx="17">
                  <c:v>42.9</c:v>
                </c:pt>
                <c:pt idx="18">
                  <c:v>61.2</c:v>
                </c:pt>
                <c:pt idx="19">
                  <c:v>2</c:v>
                </c:pt>
                <c:pt idx="20">
                  <c:v>4.0999999999999996</c:v>
                </c:pt>
                <c:pt idx="21">
                  <c:v>8.1999999999999993</c:v>
                </c:pt>
                <c:pt idx="22">
                  <c:v>12.2</c:v>
                </c:pt>
                <c:pt idx="23">
                  <c:v>14.3</c:v>
                </c:pt>
                <c:pt idx="24">
                  <c:v>44.9</c:v>
                </c:pt>
              </c:numCache>
            </c:numRef>
          </c:val>
          <c:extLst>
            <c:ext xmlns:c16="http://schemas.microsoft.com/office/drawing/2014/chart" uri="{C3380CC4-5D6E-409C-BE32-E72D297353CC}">
              <c16:uniqueId val="{00000032-5DF9-4AC8-BB30-8A0C4F86C9B5}"/>
            </c:ext>
          </c:extLst>
        </c:ser>
        <c:dLbls>
          <c:showLegendKey val="0"/>
          <c:showVal val="0"/>
          <c:showCatName val="0"/>
          <c:showSerName val="0"/>
          <c:showPercent val="0"/>
          <c:showBubbleSize val="0"/>
        </c:dLbls>
        <c:gapWidth val="182"/>
        <c:axId val="601263408"/>
        <c:axId val="601261840"/>
      </c:barChart>
      <c:catAx>
        <c:axId val="601263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601261840"/>
        <c:crosses val="autoZero"/>
        <c:auto val="1"/>
        <c:lblAlgn val="ctr"/>
        <c:lblOffset val="100"/>
        <c:noMultiLvlLbl val="0"/>
      </c:catAx>
      <c:valAx>
        <c:axId val="601261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a:t> % of patients</a:t>
                </a:r>
              </a:p>
            </c:rich>
          </c:tx>
          <c:layout>
            <c:manualLayout>
              <c:xMode val="edge"/>
              <c:yMode val="edge"/>
              <c:x val="0.50561213596080246"/>
              <c:y val="0.9583417906095069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601263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000"/>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[0. NIÑOS RDC TOTAL 23.01.20.xlsx]Gráfica susceptibilidad!Tabla dinámica4</c:name>
    <c:fmtId val="-1"/>
  </c:pivotSource>
  <c:chart>
    <c:autoTitleDeleted val="0"/>
    <c:pivotFmts>
      <c:pivotFmt>
        <c:idx val="0"/>
        <c:spPr>
          <a:solidFill>
            <a:srgbClr val="FF0000"/>
          </a:solidFill>
          <a:ln>
            <a:noFill/>
          </a:ln>
          <a:effectLst/>
        </c:spPr>
        <c:marker>
          <c:symbol val="none"/>
        </c:marker>
      </c:pivotFmt>
      <c:pivotFmt>
        <c:idx val="1"/>
        <c:spPr>
          <a:solidFill>
            <a:srgbClr val="FF6565"/>
          </a:solidFill>
          <a:ln>
            <a:noFill/>
          </a:ln>
          <a:effectLst/>
        </c:spPr>
        <c:marker>
          <c:symbol val="none"/>
        </c:marker>
      </c:pivotFmt>
      <c:pivotFmt>
        <c:idx val="2"/>
        <c:spPr>
          <a:solidFill>
            <a:srgbClr val="F4AF80"/>
          </a:solidFill>
          <a:ln>
            <a:noFill/>
          </a:ln>
          <a:effectLst/>
        </c:spPr>
        <c:marker>
          <c:symbol val="none"/>
        </c:marker>
      </c:pivotFmt>
      <c:pivotFmt>
        <c:idx val="3"/>
        <c:spPr>
          <a:solidFill>
            <a:schemeClr val="accent5">
              <a:lumMod val="40000"/>
              <a:lumOff val="60000"/>
            </a:schemeClr>
          </a:solidFill>
          <a:ln>
            <a:noFill/>
          </a:ln>
          <a:effectLst/>
        </c:spPr>
        <c:marker>
          <c:symbol val="none"/>
        </c:marker>
      </c:pivotFmt>
      <c:pivotFmt>
        <c:idx val="4"/>
        <c:spPr>
          <a:solidFill>
            <a:srgbClr val="BAD1AF"/>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rgbClr val="F4AF80"/>
          </a:solidFill>
          <a:ln>
            <a:noFill/>
          </a:ln>
          <a:effectLst/>
        </c:spPr>
      </c:pivotFmt>
      <c:pivotFmt>
        <c:idx val="8"/>
        <c:spPr>
          <a:solidFill>
            <a:srgbClr val="FF0000"/>
          </a:solidFill>
          <a:ln>
            <a:noFill/>
          </a:ln>
          <a:effectLst/>
        </c:spPr>
        <c:marker>
          <c:symbol val="none"/>
        </c:marker>
      </c:pivotFmt>
      <c:pivotFmt>
        <c:idx val="9"/>
        <c:spPr>
          <a:solidFill>
            <a:srgbClr val="FF6565"/>
          </a:solidFill>
          <a:ln>
            <a:noFill/>
          </a:ln>
          <a:effectLst/>
        </c:spPr>
        <c:marker>
          <c:symbol val="none"/>
        </c:marker>
      </c:pivotFmt>
      <c:pivotFmt>
        <c:idx val="10"/>
        <c:spPr>
          <a:solidFill>
            <a:srgbClr val="F4AF80"/>
          </a:solidFill>
          <a:ln>
            <a:noFill/>
          </a:ln>
          <a:effectLst/>
        </c:spPr>
        <c:marker>
          <c:symbol val="none"/>
        </c:marker>
      </c:pivotFmt>
      <c:pivotFmt>
        <c:idx val="11"/>
        <c:spPr>
          <a:solidFill>
            <a:schemeClr val="accent5">
              <a:lumMod val="40000"/>
              <a:lumOff val="60000"/>
            </a:schemeClr>
          </a:solidFill>
          <a:ln>
            <a:noFill/>
          </a:ln>
          <a:effectLst/>
        </c:spPr>
        <c:marker>
          <c:symbol val="none"/>
        </c:marker>
      </c:pivotFmt>
      <c:pivotFmt>
        <c:idx val="12"/>
        <c:spPr>
          <a:solidFill>
            <a:srgbClr val="BAD1AF"/>
          </a:solidFill>
          <a:ln>
            <a:noFill/>
          </a:ln>
          <a:effectLst/>
        </c:spPr>
        <c:marker>
          <c:symbol val="none"/>
        </c:marker>
      </c:pivotFmt>
      <c:pivotFmt>
        <c:idx val="13"/>
        <c:spPr>
          <a:solidFill>
            <a:srgbClr val="FF0000"/>
          </a:solidFill>
          <a:ln>
            <a:noFill/>
          </a:ln>
          <a:effectLst/>
        </c:spPr>
        <c:marker>
          <c:symbol val="none"/>
        </c:marker>
      </c:pivotFmt>
      <c:pivotFmt>
        <c:idx val="14"/>
        <c:spPr>
          <a:solidFill>
            <a:srgbClr val="FF6565"/>
          </a:solidFill>
          <a:ln>
            <a:noFill/>
          </a:ln>
          <a:effectLst/>
        </c:spPr>
        <c:marker>
          <c:symbol val="none"/>
        </c:marker>
      </c:pivotFmt>
      <c:pivotFmt>
        <c:idx val="15"/>
        <c:spPr>
          <a:solidFill>
            <a:srgbClr val="F4AF80"/>
          </a:solidFill>
          <a:ln>
            <a:noFill/>
          </a:ln>
          <a:effectLst/>
        </c:spPr>
        <c:marker>
          <c:symbol val="none"/>
        </c:marker>
      </c:pivotFmt>
      <c:pivotFmt>
        <c:idx val="16"/>
        <c:spPr>
          <a:solidFill>
            <a:schemeClr val="accent5">
              <a:lumMod val="40000"/>
              <a:lumOff val="60000"/>
            </a:schemeClr>
          </a:solidFill>
          <a:ln>
            <a:noFill/>
          </a:ln>
          <a:effectLst/>
        </c:spPr>
        <c:marker>
          <c:symbol val="none"/>
        </c:marker>
      </c:pivotFmt>
      <c:pivotFmt>
        <c:idx val="17"/>
        <c:spPr>
          <a:solidFill>
            <a:srgbClr val="BAD1AF"/>
          </a:solidFill>
          <a:ln>
            <a:noFill/>
          </a:ln>
          <a:effectLst/>
        </c:spPr>
        <c:marker>
          <c:symbol val="none"/>
        </c:marker>
      </c:pivotFmt>
    </c:pivotFmts>
    <c:plotArea>
      <c:layout/>
      <c:barChart>
        <c:barDir val="col"/>
        <c:grouping val="percentStacked"/>
        <c:varyColors val="0"/>
        <c:ser>
          <c:idx val="0"/>
          <c:order val="0"/>
          <c:tx>
            <c:strRef>
              <c:f>'Gráfica susceptibilidad'!$B$34</c:f>
              <c:strCache>
                <c:ptCount val="1"/>
                <c:pt idx="0">
                  <c:v> High-level resistance</c:v>
                </c:pt>
              </c:strCache>
            </c:strRef>
          </c:tx>
          <c:spPr>
            <a:solidFill>
              <a:srgbClr val="FF0000"/>
            </a:solidFill>
            <a:ln>
              <a:noFill/>
            </a:ln>
            <a:effectLst/>
          </c:spPr>
          <c:invertIfNegative val="0"/>
          <c:cat>
            <c:multiLvlStrRef>
              <c:f>'Gráfica susceptibilidad'!$A$35:$A$63</c:f>
              <c:multiLvlStrCache>
                <c:ptCount val="24"/>
                <c:lvl>
                  <c:pt idx="0">
                    <c:v>ATV/r</c:v>
                  </c:pt>
                  <c:pt idx="1">
                    <c:v>DRV/r</c:v>
                  </c:pt>
                  <c:pt idx="2">
                    <c:v>FPV/r</c:v>
                  </c:pt>
                  <c:pt idx="3">
                    <c:v>IDV/r</c:v>
                  </c:pt>
                  <c:pt idx="4">
                    <c:v>LPV/R</c:v>
                  </c:pt>
                  <c:pt idx="5">
                    <c:v>NFV</c:v>
                  </c:pt>
                  <c:pt idx="6">
                    <c:v>SQV/r</c:v>
                  </c:pt>
                  <c:pt idx="7">
                    <c:v>TRV/r</c:v>
                  </c:pt>
                  <c:pt idx="8">
                    <c:v>3TC</c:v>
                  </c:pt>
                  <c:pt idx="9">
                    <c:v>ABC</c:v>
                  </c:pt>
                  <c:pt idx="10">
                    <c:v>AZT</c:v>
                  </c:pt>
                  <c:pt idx="11">
                    <c:v>D4T</c:v>
                  </c:pt>
                  <c:pt idx="12">
                    <c:v>DDI</c:v>
                  </c:pt>
                  <c:pt idx="13">
                    <c:v>FTC</c:v>
                  </c:pt>
                  <c:pt idx="14">
                    <c:v>TDF</c:v>
                  </c:pt>
                  <c:pt idx="15">
                    <c:v>DOR</c:v>
                  </c:pt>
                  <c:pt idx="16">
                    <c:v>EFV</c:v>
                  </c:pt>
                  <c:pt idx="17">
                    <c:v>ETR</c:v>
                  </c:pt>
                  <c:pt idx="18">
                    <c:v>NVP</c:v>
                  </c:pt>
                  <c:pt idx="19">
                    <c:v>RPV</c:v>
                  </c:pt>
                  <c:pt idx="20">
                    <c:v>BIC</c:v>
                  </c:pt>
                  <c:pt idx="21">
                    <c:v>DGT</c:v>
                  </c:pt>
                  <c:pt idx="22">
                    <c:v>EVG</c:v>
                  </c:pt>
                  <c:pt idx="23">
                    <c:v>RAL</c:v>
                  </c:pt>
                </c:lvl>
                <c:lvl>
                  <c:pt idx="0">
                    <c:v>PI</c:v>
                  </c:pt>
                  <c:pt idx="8">
                    <c:v>NRTI</c:v>
                  </c:pt>
                  <c:pt idx="15">
                    <c:v>NNRTI</c:v>
                  </c:pt>
                  <c:pt idx="20">
                    <c:v>INI</c:v>
                  </c:pt>
                </c:lvl>
              </c:multiLvlStrCache>
            </c:multiLvlStrRef>
          </c:cat>
          <c:val>
            <c:numRef>
              <c:f>'Gráfica susceptibilidad'!$B$35:$B$63</c:f>
              <c:numCache>
                <c:formatCode>General</c:formatCode>
                <c:ptCount val="24"/>
                <c:pt idx="0">
                  <c:v>2</c:v>
                </c:pt>
                <c:pt idx="1">
                  <c:v>0</c:v>
                </c:pt>
                <c:pt idx="2">
                  <c:v>3</c:v>
                </c:pt>
                <c:pt idx="3">
                  <c:v>2</c:v>
                </c:pt>
                <c:pt idx="4">
                  <c:v>2</c:v>
                </c:pt>
                <c:pt idx="5">
                  <c:v>2</c:v>
                </c:pt>
                <c:pt idx="6">
                  <c:v>2</c:v>
                </c:pt>
                <c:pt idx="7">
                  <c:v>2</c:v>
                </c:pt>
                <c:pt idx="8">
                  <c:v>22</c:v>
                </c:pt>
                <c:pt idx="9">
                  <c:v>6</c:v>
                </c:pt>
                <c:pt idx="10">
                  <c:v>5</c:v>
                </c:pt>
                <c:pt idx="11">
                  <c:v>6</c:v>
                </c:pt>
                <c:pt idx="12">
                  <c:v>8</c:v>
                </c:pt>
                <c:pt idx="13">
                  <c:v>22</c:v>
                </c:pt>
                <c:pt idx="14">
                  <c:v>4</c:v>
                </c:pt>
                <c:pt idx="15">
                  <c:v>4</c:v>
                </c:pt>
                <c:pt idx="16">
                  <c:v>31</c:v>
                </c:pt>
                <c:pt idx="17">
                  <c:v>5</c:v>
                </c:pt>
                <c:pt idx="18">
                  <c:v>34</c:v>
                </c:pt>
                <c:pt idx="19">
                  <c:v>18</c:v>
                </c:pt>
                <c:pt idx="20">
                  <c:v>0</c:v>
                </c:pt>
                <c:pt idx="21">
                  <c:v>0</c:v>
                </c:pt>
                <c:pt idx="22">
                  <c:v>0</c:v>
                </c:pt>
                <c:pt idx="23">
                  <c:v>0</c:v>
                </c:pt>
              </c:numCache>
            </c:numRef>
          </c:val>
          <c:extLst>
            <c:ext xmlns:c16="http://schemas.microsoft.com/office/drawing/2014/chart" uri="{C3380CC4-5D6E-409C-BE32-E72D297353CC}">
              <c16:uniqueId val="{00000000-BA04-4473-9067-3DCE88650623}"/>
            </c:ext>
          </c:extLst>
        </c:ser>
        <c:ser>
          <c:idx val="1"/>
          <c:order val="1"/>
          <c:tx>
            <c:strRef>
              <c:f>'Gráfica susceptibilidad'!$C$34</c:f>
              <c:strCache>
                <c:ptCount val="1"/>
                <c:pt idx="0">
                  <c:v> Intermediate resistance</c:v>
                </c:pt>
              </c:strCache>
            </c:strRef>
          </c:tx>
          <c:spPr>
            <a:solidFill>
              <a:srgbClr val="FF6565"/>
            </a:solidFill>
            <a:ln>
              <a:noFill/>
            </a:ln>
            <a:effectLst/>
          </c:spPr>
          <c:invertIfNegative val="0"/>
          <c:cat>
            <c:multiLvlStrRef>
              <c:f>'Gráfica susceptibilidad'!$A$35:$A$63</c:f>
              <c:multiLvlStrCache>
                <c:ptCount val="24"/>
                <c:lvl>
                  <c:pt idx="0">
                    <c:v>ATV/r</c:v>
                  </c:pt>
                  <c:pt idx="1">
                    <c:v>DRV/r</c:v>
                  </c:pt>
                  <c:pt idx="2">
                    <c:v>FPV/r</c:v>
                  </c:pt>
                  <c:pt idx="3">
                    <c:v>IDV/r</c:v>
                  </c:pt>
                  <c:pt idx="4">
                    <c:v>LPV/R</c:v>
                  </c:pt>
                  <c:pt idx="5">
                    <c:v>NFV</c:v>
                  </c:pt>
                  <c:pt idx="6">
                    <c:v>SQV/r</c:v>
                  </c:pt>
                  <c:pt idx="7">
                    <c:v>TRV/r</c:v>
                  </c:pt>
                  <c:pt idx="8">
                    <c:v>3TC</c:v>
                  </c:pt>
                  <c:pt idx="9">
                    <c:v>ABC</c:v>
                  </c:pt>
                  <c:pt idx="10">
                    <c:v>AZT</c:v>
                  </c:pt>
                  <c:pt idx="11">
                    <c:v>D4T</c:v>
                  </c:pt>
                  <c:pt idx="12">
                    <c:v>DDI</c:v>
                  </c:pt>
                  <c:pt idx="13">
                    <c:v>FTC</c:v>
                  </c:pt>
                  <c:pt idx="14">
                    <c:v>TDF</c:v>
                  </c:pt>
                  <c:pt idx="15">
                    <c:v>DOR</c:v>
                  </c:pt>
                  <c:pt idx="16">
                    <c:v>EFV</c:v>
                  </c:pt>
                  <c:pt idx="17">
                    <c:v>ETR</c:v>
                  </c:pt>
                  <c:pt idx="18">
                    <c:v>NVP</c:v>
                  </c:pt>
                  <c:pt idx="19">
                    <c:v>RPV</c:v>
                  </c:pt>
                  <c:pt idx="20">
                    <c:v>BIC</c:v>
                  </c:pt>
                  <c:pt idx="21">
                    <c:v>DGT</c:v>
                  </c:pt>
                  <c:pt idx="22">
                    <c:v>EVG</c:v>
                  </c:pt>
                  <c:pt idx="23">
                    <c:v>RAL</c:v>
                  </c:pt>
                </c:lvl>
                <c:lvl>
                  <c:pt idx="0">
                    <c:v>PI</c:v>
                  </c:pt>
                  <c:pt idx="8">
                    <c:v>NRTI</c:v>
                  </c:pt>
                  <c:pt idx="15">
                    <c:v>NNRTI</c:v>
                  </c:pt>
                  <c:pt idx="20">
                    <c:v>INI</c:v>
                  </c:pt>
                </c:lvl>
              </c:multiLvlStrCache>
            </c:multiLvlStrRef>
          </c:cat>
          <c:val>
            <c:numRef>
              <c:f>'Gráfica susceptibilidad'!$C$35:$C$63</c:f>
              <c:numCache>
                <c:formatCode>General</c:formatCode>
                <c:ptCount val="24"/>
                <c:pt idx="0">
                  <c:v>0</c:v>
                </c:pt>
                <c:pt idx="1">
                  <c:v>0</c:v>
                </c:pt>
                <c:pt idx="2">
                  <c:v>0</c:v>
                </c:pt>
                <c:pt idx="3">
                  <c:v>0</c:v>
                </c:pt>
                <c:pt idx="4">
                  <c:v>1</c:v>
                </c:pt>
                <c:pt idx="5">
                  <c:v>1</c:v>
                </c:pt>
                <c:pt idx="6">
                  <c:v>0</c:v>
                </c:pt>
                <c:pt idx="7">
                  <c:v>0</c:v>
                </c:pt>
                <c:pt idx="8">
                  <c:v>1</c:v>
                </c:pt>
                <c:pt idx="9">
                  <c:v>3</c:v>
                </c:pt>
                <c:pt idx="10">
                  <c:v>6</c:v>
                </c:pt>
                <c:pt idx="11">
                  <c:v>4</c:v>
                </c:pt>
                <c:pt idx="12">
                  <c:v>1</c:v>
                </c:pt>
                <c:pt idx="13">
                  <c:v>1</c:v>
                </c:pt>
                <c:pt idx="14">
                  <c:v>3</c:v>
                </c:pt>
                <c:pt idx="15">
                  <c:v>12</c:v>
                </c:pt>
                <c:pt idx="16">
                  <c:v>3</c:v>
                </c:pt>
                <c:pt idx="17">
                  <c:v>14</c:v>
                </c:pt>
                <c:pt idx="18">
                  <c:v>1</c:v>
                </c:pt>
                <c:pt idx="19">
                  <c:v>2</c:v>
                </c:pt>
                <c:pt idx="20">
                  <c:v>0</c:v>
                </c:pt>
                <c:pt idx="21">
                  <c:v>0</c:v>
                </c:pt>
                <c:pt idx="22">
                  <c:v>0</c:v>
                </c:pt>
                <c:pt idx="23">
                  <c:v>0</c:v>
                </c:pt>
              </c:numCache>
            </c:numRef>
          </c:val>
          <c:extLst>
            <c:ext xmlns:c16="http://schemas.microsoft.com/office/drawing/2014/chart" uri="{C3380CC4-5D6E-409C-BE32-E72D297353CC}">
              <c16:uniqueId val="{00000001-BA04-4473-9067-3DCE88650623}"/>
            </c:ext>
          </c:extLst>
        </c:ser>
        <c:ser>
          <c:idx val="2"/>
          <c:order val="2"/>
          <c:tx>
            <c:strRef>
              <c:f>'Gráfica susceptibilidad'!$D$34</c:f>
              <c:strCache>
                <c:ptCount val="1"/>
                <c:pt idx="0">
                  <c:v>Low Level resistance</c:v>
                </c:pt>
              </c:strCache>
            </c:strRef>
          </c:tx>
          <c:spPr>
            <a:solidFill>
              <a:srgbClr val="EF8D4B"/>
            </a:solidFill>
            <a:ln>
              <a:noFill/>
            </a:ln>
            <a:effectLst/>
          </c:spPr>
          <c:invertIfNegative val="0"/>
          <c:cat>
            <c:multiLvlStrRef>
              <c:f>'Gráfica susceptibilidad'!$A$35:$A$63</c:f>
              <c:multiLvlStrCache>
                <c:ptCount val="24"/>
                <c:lvl>
                  <c:pt idx="0">
                    <c:v>ATV/r</c:v>
                  </c:pt>
                  <c:pt idx="1">
                    <c:v>DRV/r</c:v>
                  </c:pt>
                  <c:pt idx="2">
                    <c:v>FPV/r</c:v>
                  </c:pt>
                  <c:pt idx="3">
                    <c:v>IDV/r</c:v>
                  </c:pt>
                  <c:pt idx="4">
                    <c:v>LPV/R</c:v>
                  </c:pt>
                  <c:pt idx="5">
                    <c:v>NFV</c:v>
                  </c:pt>
                  <c:pt idx="6">
                    <c:v>SQV/r</c:v>
                  </c:pt>
                  <c:pt idx="7">
                    <c:v>TRV/r</c:v>
                  </c:pt>
                  <c:pt idx="8">
                    <c:v>3TC</c:v>
                  </c:pt>
                  <c:pt idx="9">
                    <c:v>ABC</c:v>
                  </c:pt>
                  <c:pt idx="10">
                    <c:v>AZT</c:v>
                  </c:pt>
                  <c:pt idx="11">
                    <c:v>D4T</c:v>
                  </c:pt>
                  <c:pt idx="12">
                    <c:v>DDI</c:v>
                  </c:pt>
                  <c:pt idx="13">
                    <c:v>FTC</c:v>
                  </c:pt>
                  <c:pt idx="14">
                    <c:v>TDF</c:v>
                  </c:pt>
                  <c:pt idx="15">
                    <c:v>DOR</c:v>
                  </c:pt>
                  <c:pt idx="16">
                    <c:v>EFV</c:v>
                  </c:pt>
                  <c:pt idx="17">
                    <c:v>ETR</c:v>
                  </c:pt>
                  <c:pt idx="18">
                    <c:v>NVP</c:v>
                  </c:pt>
                  <c:pt idx="19">
                    <c:v>RPV</c:v>
                  </c:pt>
                  <c:pt idx="20">
                    <c:v>BIC</c:v>
                  </c:pt>
                  <c:pt idx="21">
                    <c:v>DGT</c:v>
                  </c:pt>
                  <c:pt idx="22">
                    <c:v>EVG</c:v>
                  </c:pt>
                  <c:pt idx="23">
                    <c:v>RAL</c:v>
                  </c:pt>
                </c:lvl>
                <c:lvl>
                  <c:pt idx="0">
                    <c:v>PI</c:v>
                  </c:pt>
                  <c:pt idx="8">
                    <c:v>NRTI</c:v>
                  </c:pt>
                  <c:pt idx="15">
                    <c:v>NNRTI</c:v>
                  </c:pt>
                  <c:pt idx="20">
                    <c:v>INI</c:v>
                  </c:pt>
                </c:lvl>
              </c:multiLvlStrCache>
            </c:multiLvlStrRef>
          </c:cat>
          <c:val>
            <c:numRef>
              <c:f>'Gráfica susceptibilidad'!$D$35:$D$63</c:f>
              <c:numCache>
                <c:formatCode>General</c:formatCode>
                <c:ptCount val="24"/>
                <c:pt idx="0">
                  <c:v>0</c:v>
                </c:pt>
                <c:pt idx="1">
                  <c:v>2</c:v>
                </c:pt>
                <c:pt idx="2">
                  <c:v>0</c:v>
                </c:pt>
                <c:pt idx="3">
                  <c:v>0</c:v>
                </c:pt>
                <c:pt idx="4">
                  <c:v>0</c:v>
                </c:pt>
                <c:pt idx="5">
                  <c:v>0</c:v>
                </c:pt>
                <c:pt idx="6">
                  <c:v>1</c:v>
                </c:pt>
                <c:pt idx="7">
                  <c:v>0</c:v>
                </c:pt>
                <c:pt idx="8">
                  <c:v>1</c:v>
                </c:pt>
                <c:pt idx="9">
                  <c:v>17</c:v>
                </c:pt>
                <c:pt idx="10">
                  <c:v>2</c:v>
                </c:pt>
                <c:pt idx="11">
                  <c:v>5</c:v>
                </c:pt>
                <c:pt idx="12">
                  <c:v>5</c:v>
                </c:pt>
                <c:pt idx="13">
                  <c:v>1</c:v>
                </c:pt>
                <c:pt idx="14">
                  <c:v>2</c:v>
                </c:pt>
                <c:pt idx="15">
                  <c:v>8</c:v>
                </c:pt>
                <c:pt idx="16">
                  <c:v>1</c:v>
                </c:pt>
                <c:pt idx="17">
                  <c:v>1</c:v>
                </c:pt>
                <c:pt idx="18">
                  <c:v>1</c:v>
                </c:pt>
                <c:pt idx="19">
                  <c:v>2</c:v>
                </c:pt>
                <c:pt idx="20">
                  <c:v>0</c:v>
                </c:pt>
                <c:pt idx="21">
                  <c:v>0</c:v>
                </c:pt>
                <c:pt idx="22">
                  <c:v>0</c:v>
                </c:pt>
                <c:pt idx="23">
                  <c:v>0</c:v>
                </c:pt>
              </c:numCache>
            </c:numRef>
          </c:val>
          <c:extLst>
            <c:ext xmlns:c16="http://schemas.microsoft.com/office/drawing/2014/chart" uri="{C3380CC4-5D6E-409C-BE32-E72D297353CC}">
              <c16:uniqueId val="{00000002-BA04-4473-9067-3DCE88650623}"/>
            </c:ext>
          </c:extLst>
        </c:ser>
        <c:ser>
          <c:idx val="3"/>
          <c:order val="3"/>
          <c:tx>
            <c:strRef>
              <c:f>'Gráfica susceptibilidad'!$E$34</c:f>
              <c:strCache>
                <c:ptCount val="1"/>
                <c:pt idx="0">
                  <c:v> Potential resistance</c:v>
                </c:pt>
              </c:strCache>
            </c:strRef>
          </c:tx>
          <c:spPr>
            <a:solidFill>
              <a:schemeClr val="accent5">
                <a:lumMod val="40000"/>
                <a:lumOff val="60000"/>
              </a:schemeClr>
            </a:solidFill>
            <a:ln>
              <a:noFill/>
            </a:ln>
            <a:effectLst/>
          </c:spPr>
          <c:invertIfNegative val="0"/>
          <c:cat>
            <c:multiLvlStrRef>
              <c:f>'Gráfica susceptibilidad'!$A$35:$A$63</c:f>
              <c:multiLvlStrCache>
                <c:ptCount val="24"/>
                <c:lvl>
                  <c:pt idx="0">
                    <c:v>ATV/r</c:v>
                  </c:pt>
                  <c:pt idx="1">
                    <c:v>DRV/r</c:v>
                  </c:pt>
                  <c:pt idx="2">
                    <c:v>FPV/r</c:v>
                  </c:pt>
                  <c:pt idx="3">
                    <c:v>IDV/r</c:v>
                  </c:pt>
                  <c:pt idx="4">
                    <c:v>LPV/R</c:v>
                  </c:pt>
                  <c:pt idx="5">
                    <c:v>NFV</c:v>
                  </c:pt>
                  <c:pt idx="6">
                    <c:v>SQV/r</c:v>
                  </c:pt>
                  <c:pt idx="7">
                    <c:v>TRV/r</c:v>
                  </c:pt>
                  <c:pt idx="8">
                    <c:v>3TC</c:v>
                  </c:pt>
                  <c:pt idx="9">
                    <c:v>ABC</c:v>
                  </c:pt>
                  <c:pt idx="10">
                    <c:v>AZT</c:v>
                  </c:pt>
                  <c:pt idx="11">
                    <c:v>D4T</c:v>
                  </c:pt>
                  <c:pt idx="12">
                    <c:v>DDI</c:v>
                  </c:pt>
                  <c:pt idx="13">
                    <c:v>FTC</c:v>
                  </c:pt>
                  <c:pt idx="14">
                    <c:v>TDF</c:v>
                  </c:pt>
                  <c:pt idx="15">
                    <c:v>DOR</c:v>
                  </c:pt>
                  <c:pt idx="16">
                    <c:v>EFV</c:v>
                  </c:pt>
                  <c:pt idx="17">
                    <c:v>ETR</c:v>
                  </c:pt>
                  <c:pt idx="18">
                    <c:v>NVP</c:v>
                  </c:pt>
                  <c:pt idx="19">
                    <c:v>RPV</c:v>
                  </c:pt>
                  <c:pt idx="20">
                    <c:v>BIC</c:v>
                  </c:pt>
                  <c:pt idx="21">
                    <c:v>DGT</c:v>
                  </c:pt>
                  <c:pt idx="22">
                    <c:v>EVG</c:v>
                  </c:pt>
                  <c:pt idx="23">
                    <c:v>RAL</c:v>
                  </c:pt>
                </c:lvl>
                <c:lvl>
                  <c:pt idx="0">
                    <c:v>PI</c:v>
                  </c:pt>
                  <c:pt idx="8">
                    <c:v>NRTI</c:v>
                  </c:pt>
                  <c:pt idx="15">
                    <c:v>NNRTI</c:v>
                  </c:pt>
                  <c:pt idx="20">
                    <c:v>INI</c:v>
                  </c:pt>
                </c:lvl>
              </c:multiLvlStrCache>
            </c:multiLvlStrRef>
          </c:cat>
          <c:val>
            <c:numRef>
              <c:f>'Gráfica susceptibilidad'!$E$35:$E$63</c:f>
              <c:numCache>
                <c:formatCode>General</c:formatCode>
                <c:ptCount val="24"/>
                <c:pt idx="0">
                  <c:v>1</c:v>
                </c:pt>
                <c:pt idx="1">
                  <c:v>1</c:v>
                </c:pt>
                <c:pt idx="2">
                  <c:v>0</c:v>
                </c:pt>
                <c:pt idx="3">
                  <c:v>1</c:v>
                </c:pt>
                <c:pt idx="4">
                  <c:v>0</c:v>
                </c:pt>
                <c:pt idx="5">
                  <c:v>1</c:v>
                </c:pt>
                <c:pt idx="6">
                  <c:v>0</c:v>
                </c:pt>
                <c:pt idx="7">
                  <c:v>1</c:v>
                </c:pt>
                <c:pt idx="8">
                  <c:v>1</c:v>
                </c:pt>
                <c:pt idx="9">
                  <c:v>1</c:v>
                </c:pt>
                <c:pt idx="10">
                  <c:v>1</c:v>
                </c:pt>
                <c:pt idx="11">
                  <c:v>1</c:v>
                </c:pt>
                <c:pt idx="12">
                  <c:v>15</c:v>
                </c:pt>
                <c:pt idx="13">
                  <c:v>1</c:v>
                </c:pt>
                <c:pt idx="14">
                  <c:v>2</c:v>
                </c:pt>
                <c:pt idx="15">
                  <c:v>4</c:v>
                </c:pt>
                <c:pt idx="16">
                  <c:v>1</c:v>
                </c:pt>
                <c:pt idx="17">
                  <c:v>4</c:v>
                </c:pt>
                <c:pt idx="18">
                  <c:v>0</c:v>
                </c:pt>
                <c:pt idx="19">
                  <c:v>2</c:v>
                </c:pt>
                <c:pt idx="20">
                  <c:v>0</c:v>
                </c:pt>
                <c:pt idx="21">
                  <c:v>0</c:v>
                </c:pt>
                <c:pt idx="22">
                  <c:v>5</c:v>
                </c:pt>
                <c:pt idx="23">
                  <c:v>5</c:v>
                </c:pt>
              </c:numCache>
            </c:numRef>
          </c:val>
          <c:extLst>
            <c:ext xmlns:c16="http://schemas.microsoft.com/office/drawing/2014/chart" uri="{C3380CC4-5D6E-409C-BE32-E72D297353CC}">
              <c16:uniqueId val="{00000003-BA04-4473-9067-3DCE88650623}"/>
            </c:ext>
          </c:extLst>
        </c:ser>
        <c:ser>
          <c:idx val="4"/>
          <c:order val="4"/>
          <c:tx>
            <c:strRef>
              <c:f>'Gráfica susceptibilidad'!$F$34</c:f>
              <c:strCache>
                <c:ptCount val="1"/>
                <c:pt idx="0">
                  <c:v> Susceptible</c:v>
                </c:pt>
              </c:strCache>
            </c:strRef>
          </c:tx>
          <c:spPr>
            <a:solidFill>
              <a:srgbClr val="BAD1AF"/>
            </a:solidFill>
            <a:ln>
              <a:noFill/>
            </a:ln>
            <a:effectLst/>
          </c:spPr>
          <c:invertIfNegative val="0"/>
          <c:cat>
            <c:multiLvlStrRef>
              <c:f>'Gráfica susceptibilidad'!$A$35:$A$63</c:f>
              <c:multiLvlStrCache>
                <c:ptCount val="24"/>
                <c:lvl>
                  <c:pt idx="0">
                    <c:v>ATV/r</c:v>
                  </c:pt>
                  <c:pt idx="1">
                    <c:v>DRV/r</c:v>
                  </c:pt>
                  <c:pt idx="2">
                    <c:v>FPV/r</c:v>
                  </c:pt>
                  <c:pt idx="3">
                    <c:v>IDV/r</c:v>
                  </c:pt>
                  <c:pt idx="4">
                    <c:v>LPV/R</c:v>
                  </c:pt>
                  <c:pt idx="5">
                    <c:v>NFV</c:v>
                  </c:pt>
                  <c:pt idx="6">
                    <c:v>SQV/r</c:v>
                  </c:pt>
                  <c:pt idx="7">
                    <c:v>TRV/r</c:v>
                  </c:pt>
                  <c:pt idx="8">
                    <c:v>3TC</c:v>
                  </c:pt>
                  <c:pt idx="9">
                    <c:v>ABC</c:v>
                  </c:pt>
                  <c:pt idx="10">
                    <c:v>AZT</c:v>
                  </c:pt>
                  <c:pt idx="11">
                    <c:v>D4T</c:v>
                  </c:pt>
                  <c:pt idx="12">
                    <c:v>DDI</c:v>
                  </c:pt>
                  <c:pt idx="13">
                    <c:v>FTC</c:v>
                  </c:pt>
                  <c:pt idx="14">
                    <c:v>TDF</c:v>
                  </c:pt>
                  <c:pt idx="15">
                    <c:v>DOR</c:v>
                  </c:pt>
                  <c:pt idx="16">
                    <c:v>EFV</c:v>
                  </c:pt>
                  <c:pt idx="17">
                    <c:v>ETR</c:v>
                  </c:pt>
                  <c:pt idx="18">
                    <c:v>NVP</c:v>
                  </c:pt>
                  <c:pt idx="19">
                    <c:v>RPV</c:v>
                  </c:pt>
                  <c:pt idx="20">
                    <c:v>BIC</c:v>
                  </c:pt>
                  <c:pt idx="21">
                    <c:v>DGT</c:v>
                  </c:pt>
                  <c:pt idx="22">
                    <c:v>EVG</c:v>
                  </c:pt>
                  <c:pt idx="23">
                    <c:v>RAL</c:v>
                  </c:pt>
                </c:lvl>
                <c:lvl>
                  <c:pt idx="0">
                    <c:v>PI</c:v>
                  </c:pt>
                  <c:pt idx="8">
                    <c:v>NRTI</c:v>
                  </c:pt>
                  <c:pt idx="15">
                    <c:v>NNRTI</c:v>
                  </c:pt>
                  <c:pt idx="20">
                    <c:v>INI</c:v>
                  </c:pt>
                </c:lvl>
              </c:multiLvlStrCache>
            </c:multiLvlStrRef>
          </c:cat>
          <c:val>
            <c:numRef>
              <c:f>'Gráfica susceptibilidad'!$F$35:$F$63</c:f>
              <c:numCache>
                <c:formatCode>General</c:formatCode>
                <c:ptCount val="24"/>
                <c:pt idx="0">
                  <c:v>32</c:v>
                </c:pt>
                <c:pt idx="1">
                  <c:v>32</c:v>
                </c:pt>
                <c:pt idx="2">
                  <c:v>32</c:v>
                </c:pt>
                <c:pt idx="3">
                  <c:v>32</c:v>
                </c:pt>
                <c:pt idx="4">
                  <c:v>32</c:v>
                </c:pt>
                <c:pt idx="5">
                  <c:v>31</c:v>
                </c:pt>
                <c:pt idx="6">
                  <c:v>32</c:v>
                </c:pt>
                <c:pt idx="7">
                  <c:v>32</c:v>
                </c:pt>
                <c:pt idx="8">
                  <c:v>23</c:v>
                </c:pt>
                <c:pt idx="9">
                  <c:v>21</c:v>
                </c:pt>
                <c:pt idx="10">
                  <c:v>34</c:v>
                </c:pt>
                <c:pt idx="11">
                  <c:v>32</c:v>
                </c:pt>
                <c:pt idx="12">
                  <c:v>19</c:v>
                </c:pt>
                <c:pt idx="13">
                  <c:v>23</c:v>
                </c:pt>
                <c:pt idx="14">
                  <c:v>37</c:v>
                </c:pt>
                <c:pt idx="15">
                  <c:v>20</c:v>
                </c:pt>
                <c:pt idx="16">
                  <c:v>12</c:v>
                </c:pt>
                <c:pt idx="17">
                  <c:v>24</c:v>
                </c:pt>
                <c:pt idx="18">
                  <c:v>12</c:v>
                </c:pt>
                <c:pt idx="19">
                  <c:v>24</c:v>
                </c:pt>
                <c:pt idx="20">
                  <c:v>40</c:v>
                </c:pt>
                <c:pt idx="21">
                  <c:v>40</c:v>
                </c:pt>
                <c:pt idx="22">
                  <c:v>35</c:v>
                </c:pt>
                <c:pt idx="23">
                  <c:v>35</c:v>
                </c:pt>
              </c:numCache>
            </c:numRef>
          </c:val>
          <c:extLst>
            <c:ext xmlns:c16="http://schemas.microsoft.com/office/drawing/2014/chart" uri="{C3380CC4-5D6E-409C-BE32-E72D297353CC}">
              <c16:uniqueId val="{00000004-BA04-4473-9067-3DCE88650623}"/>
            </c:ext>
          </c:extLst>
        </c:ser>
        <c:dLbls>
          <c:showLegendKey val="0"/>
          <c:showVal val="0"/>
          <c:showCatName val="0"/>
          <c:showSerName val="0"/>
          <c:showPercent val="0"/>
          <c:showBubbleSize val="0"/>
        </c:dLbls>
        <c:gapWidth val="150"/>
        <c:overlap val="100"/>
        <c:axId val="601262232"/>
        <c:axId val="601266152"/>
      </c:barChart>
      <c:catAx>
        <c:axId val="60126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601266152"/>
        <c:crosses val="autoZero"/>
        <c:auto val="1"/>
        <c:lblAlgn val="ctr"/>
        <c:lblOffset val="100"/>
        <c:noMultiLvlLbl val="0"/>
      </c:catAx>
      <c:valAx>
        <c:axId val="601266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de-DE"/>
          </a:p>
        </c:txPr>
        <c:crossAx val="601262232"/>
        <c:crosses val="autoZero"/>
        <c:crossBetween val="between"/>
      </c:valAx>
      <c:spPr>
        <a:noFill/>
        <a:ln>
          <a:noFill/>
        </a:ln>
        <a:effectLst/>
      </c:spPr>
    </c:plotArea>
    <c:legend>
      <c:legendPos val="b"/>
      <c:overlay val="0"/>
      <c:spPr>
        <a:noFill/>
        <a:ln>
          <a:noFill/>
        </a:ln>
        <a:effectLst/>
      </c:spPr>
      <c:txPr>
        <a:bodyPr rot="0" vert="horz"/>
        <a:lstStyle/>
        <a:p>
          <a:pPr>
            <a:defRPr/>
          </a:pPr>
          <a:endParaRPr lang="de-DE"/>
        </a:p>
      </c:txPr>
    </c:legend>
    <c:plotVisOnly val="1"/>
    <c:dispBlanksAs val="gap"/>
    <c:showDLblsOverMax val="0"/>
  </c:chart>
  <c:spPr>
    <a:solidFill>
      <a:schemeClr val="bg1"/>
    </a:solidFill>
    <a:ln w="9525" cap="flat" cmpd="sng" algn="ctr">
      <a:noFill/>
      <a:round/>
    </a:ln>
    <a:effectLst/>
  </c:spPr>
  <c:txPr>
    <a:bodyPr/>
    <a:lstStyle/>
    <a:p>
      <a:pPr>
        <a:defRPr sz="2000"/>
      </a:pPr>
      <a:endParaRPr lang="de-DE"/>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xml"/><Relationship Id="rId7" Type="http://schemas.openxmlformats.org/officeDocument/2006/relationships/chart" Target="../charts/chart1.xml"/><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420533"/>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89" name="Rectángulo 88"/>
          <p:cNvSpPr/>
          <p:nvPr/>
        </p:nvSpPr>
        <p:spPr>
          <a:xfrm>
            <a:off x="33832800" y="5216"/>
            <a:ext cx="8983222" cy="336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Rectángulo 81"/>
          <p:cNvSpPr/>
          <p:nvPr/>
        </p:nvSpPr>
        <p:spPr>
          <a:xfrm>
            <a:off x="0" y="-857"/>
            <a:ext cx="9330267" cy="335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 Box 3"/>
          <p:cNvSpPr txBox="1">
            <a:spLocks noChangeArrowheads="1"/>
          </p:cNvSpPr>
          <p:nvPr/>
        </p:nvSpPr>
        <p:spPr bwMode="auto">
          <a:xfrm>
            <a:off x="1110667" y="3618575"/>
            <a:ext cx="24357950" cy="549756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0000" tIns="360000" rIns="360000" bIns="360000" numCol="1" anchor="t" anchorCtr="0" compatLnSpc="1">
            <a:prstTxWarp prst="textNoShape">
              <a:avLst/>
            </a:prstTxWarp>
            <a:spAutoFit/>
          </a:bodyPr>
          <a:lstStyle/>
          <a:p>
            <a:pPr algn="just" defTabSz="525571" eaLnBrk="0" fontAlgn="base" hangingPunct="0">
              <a:spcBef>
                <a:spcPct val="0"/>
              </a:spcBef>
              <a:spcAft>
                <a:spcPct val="0"/>
              </a:spcAft>
            </a:pPr>
            <a:r>
              <a:rPr lang="en-US" altLang="en-US" sz="4000" b="1" dirty="0">
                <a:solidFill>
                  <a:srgbClr val="FF0000"/>
                </a:solidFill>
                <a:latin typeface="Arial" panose="020B0604020202020204" pitchFamily="34" charset="0"/>
                <a:cs typeface="Arial" panose="020B0604020202020204" pitchFamily="34" charset="0"/>
              </a:rPr>
              <a:t>Background and objective</a:t>
            </a:r>
          </a:p>
          <a:p>
            <a:pPr algn="just"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Despite significant advances in the prevention and treatment of HIV,  some countries continue to experience serious gaps in antiretroviral therapy (ART) service delivery, including suboptimal treatment, drug stock-outs, limited or absent access to routine viral load quantification, and inadequate adherence to ART.</a:t>
            </a:r>
          </a:p>
          <a:p>
            <a:pPr algn="just"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In the Democratic Republic of Congo (DRC), the coverage of people living with HIV receiving ART was 57% in 2018, but only 25% among children. In the DRC </a:t>
            </a:r>
            <a:r>
              <a:rPr lang="en-US" sz="3000" dirty="0" err="1">
                <a:latin typeface="Arial" panose="020B0604020202020204" pitchFamily="34" charset="0"/>
                <a:cs typeface="Arial" panose="020B0604020202020204" pitchFamily="34" charset="0"/>
              </a:rPr>
              <a:t>viraemia</a:t>
            </a:r>
            <a:r>
              <a:rPr lang="en-US" sz="3000" dirty="0">
                <a:latin typeface="Arial" panose="020B0604020202020204" pitchFamily="34" charset="0"/>
                <a:cs typeface="Arial" panose="020B0604020202020204" pitchFamily="34" charset="0"/>
              </a:rPr>
              <a:t> and drug resistance monitoring for ART optimization is absent during the clinical routine. So patients may spend months or even years on a failing ARV regimen, which benefit the emergence and transmission of HIV drug resistance. </a:t>
            </a:r>
          </a:p>
          <a:p>
            <a:pPr algn="just"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The aim of this study is to analyze the prevalence of drug resistance mutations (DRM) to the main antiretroviral families and its </a:t>
            </a:r>
            <a:r>
              <a:rPr lang="en-US" sz="3000" dirty="0" err="1">
                <a:latin typeface="Arial" panose="020B0604020202020204" pitchFamily="34" charset="0"/>
                <a:cs typeface="Arial" panose="020B0604020202020204" pitchFamily="34" charset="0"/>
              </a:rPr>
              <a:t>therapeutical</a:t>
            </a:r>
            <a:r>
              <a:rPr lang="en-US" sz="3000" dirty="0">
                <a:latin typeface="Arial" panose="020B0604020202020204" pitchFamily="34" charset="0"/>
                <a:cs typeface="Arial" panose="020B0604020202020204" pitchFamily="34" charset="0"/>
              </a:rPr>
              <a:t> impact in children and adolescent population from Kinshasa (DRC). To find out the current situation of these populations in the DRC is particularly important because they are patients with a lifelong-treatment, with more years under ART than adults.</a:t>
            </a:r>
            <a:endParaRPr lang="en-US" altLang="en-US" sz="3000" dirty="0">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25691028" y="3634632"/>
            <a:ext cx="15986250" cy="623537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0000" tIns="360000" rIns="360000" bIns="360000"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cs typeface="Arial" panose="020B0604020202020204" pitchFamily="34" charset="0"/>
              </a:rPr>
              <a:t>Methods</a:t>
            </a:r>
          </a:p>
          <a:p>
            <a:pPr marL="457200" indent="-457200" algn="just" defTabSz="525571" eaLnBrk="0" fontAlgn="base" hangingPunct="0">
              <a:spcBef>
                <a:spcPct val="0"/>
              </a:spcBef>
              <a:spcAft>
                <a:spcPct val="0"/>
              </a:spcAft>
              <a:buFont typeface="Arial" panose="020B0604020202020204" pitchFamily="34" charset="0"/>
              <a:buChar char="•"/>
            </a:pPr>
            <a:r>
              <a:rPr lang="en-GB" sz="3000" dirty="0">
                <a:latin typeface="Arial" panose="020B0604020202020204" pitchFamily="34" charset="0"/>
                <a:cs typeface="Arial" panose="020B0604020202020204" pitchFamily="34" charset="0"/>
              </a:rPr>
              <a:t>Between 2016 and 2019, dried blood spots (DBS) from 71 HIV-infected children/adolescents under clinical follow-up in </a:t>
            </a:r>
            <a:r>
              <a:rPr lang="en-GB" sz="3000" dirty="0" err="1">
                <a:latin typeface="Arial" panose="020B0604020202020204" pitchFamily="34" charset="0"/>
                <a:cs typeface="Arial" panose="020B0604020202020204" pitchFamily="34" charset="0"/>
              </a:rPr>
              <a:t>pediatric</a:t>
            </a:r>
            <a:r>
              <a:rPr lang="en-GB" sz="3000" dirty="0">
                <a:latin typeface="Arial" panose="020B0604020202020204" pitchFamily="34" charset="0"/>
                <a:cs typeface="Arial" panose="020B0604020202020204" pitchFamily="34" charset="0"/>
              </a:rPr>
              <a:t> units of </a:t>
            </a:r>
            <a:r>
              <a:rPr lang="en-GB" sz="3000" dirty="0" err="1">
                <a:latin typeface="Arial" panose="020B0604020202020204" pitchFamily="34" charset="0"/>
                <a:cs typeface="Arial" panose="020B0604020202020204" pitchFamily="34" charset="0"/>
              </a:rPr>
              <a:t>Monkole</a:t>
            </a:r>
            <a:r>
              <a:rPr lang="en-GB" sz="3000" dirty="0">
                <a:latin typeface="Arial" panose="020B0604020202020204" pitchFamily="34" charset="0"/>
                <a:cs typeface="Arial" panose="020B0604020202020204" pitchFamily="34" charset="0"/>
              </a:rPr>
              <a:t> and </a:t>
            </a:r>
            <a:r>
              <a:rPr lang="en-GB" sz="3000" dirty="0" err="1">
                <a:latin typeface="Arial" panose="020B0604020202020204" pitchFamily="34" charset="0"/>
                <a:cs typeface="Arial" panose="020B0604020202020204" pitchFamily="34" charset="0"/>
              </a:rPr>
              <a:t>Kalembelembe</a:t>
            </a:r>
            <a:r>
              <a:rPr lang="en-GB" sz="3000" dirty="0">
                <a:latin typeface="Arial" panose="020B0604020202020204" pitchFamily="34" charset="0"/>
                <a:cs typeface="Arial" panose="020B0604020202020204" pitchFamily="34" charset="0"/>
              </a:rPr>
              <a:t> Hospitals from Kinshasa were collected. </a:t>
            </a:r>
          </a:p>
          <a:p>
            <a:pPr marL="457200" indent="-457200" algn="just" defTabSz="525571" eaLnBrk="0" fontAlgn="base" hangingPunct="0">
              <a:spcBef>
                <a:spcPct val="0"/>
              </a:spcBef>
              <a:spcAft>
                <a:spcPct val="0"/>
              </a:spcAft>
              <a:buFont typeface="Arial" panose="020B0604020202020204" pitchFamily="34" charset="0"/>
              <a:buChar char="•"/>
            </a:pPr>
            <a:r>
              <a:rPr lang="en-GB" sz="3000" dirty="0">
                <a:latin typeface="Arial" panose="020B0604020202020204" pitchFamily="34" charset="0"/>
                <a:cs typeface="Arial" panose="020B0604020202020204" pitchFamily="34" charset="0"/>
              </a:rPr>
              <a:t>Genetic regions encoding viral proteins protease (PR), </a:t>
            </a:r>
            <a:r>
              <a:rPr lang="en-GB" sz="3000" dirty="0" err="1">
                <a:latin typeface="Arial" panose="020B0604020202020204" pitchFamily="34" charset="0"/>
                <a:cs typeface="Arial" panose="020B0604020202020204" pitchFamily="34" charset="0"/>
              </a:rPr>
              <a:t>retrotranscriptase</a:t>
            </a:r>
            <a:r>
              <a:rPr lang="en-GB" sz="3000" dirty="0">
                <a:latin typeface="Arial" panose="020B0604020202020204" pitchFamily="34" charset="0"/>
                <a:cs typeface="Arial" panose="020B0604020202020204" pitchFamily="34" charset="0"/>
              </a:rPr>
              <a:t> (RT), and integrase (IN) within HIV-1 pol gene were amplified by RT-PCR and nested-PCR with primers designed by WHO and ANRS. </a:t>
            </a:r>
          </a:p>
          <a:p>
            <a:pPr marL="457200" indent="-457200" algn="just" defTabSz="525571" eaLnBrk="0" fontAlgn="base" hangingPunct="0">
              <a:spcBef>
                <a:spcPct val="0"/>
              </a:spcBef>
              <a:spcAft>
                <a:spcPct val="0"/>
              </a:spcAft>
              <a:buFont typeface="Arial" panose="020B0604020202020204" pitchFamily="34" charset="0"/>
              <a:buChar char="•"/>
            </a:pPr>
            <a:r>
              <a:rPr lang="en-GB" sz="3000" dirty="0">
                <a:latin typeface="Arial" panose="020B0604020202020204" pitchFamily="34" charset="0"/>
                <a:cs typeface="Arial" panose="020B0604020202020204" pitchFamily="34" charset="0"/>
              </a:rPr>
              <a:t>DRM to </a:t>
            </a:r>
            <a:r>
              <a:rPr lang="en-US" sz="3000" dirty="0">
                <a:latin typeface="Arial" panose="020B0604020202020204" pitchFamily="34" charset="0"/>
                <a:cs typeface="Arial" panose="020B0604020202020204" pitchFamily="34" charset="0"/>
              </a:rPr>
              <a:t>protease inhibitors (PI),</a:t>
            </a:r>
            <a:r>
              <a:rPr lang="en-GB" sz="3000"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nucleoside analogs RT inhibitors (NRTI), to non-NRTI (NNRTI), </a:t>
            </a:r>
            <a:r>
              <a:rPr lang="en-GB" sz="3000" dirty="0">
                <a:latin typeface="Arial" panose="020B0604020202020204" pitchFamily="34" charset="0"/>
                <a:cs typeface="Arial" panose="020B0604020202020204" pitchFamily="34" charset="0"/>
              </a:rPr>
              <a:t>and integrase inhibitors (INI), as well as the predicted susceptibility to </a:t>
            </a:r>
            <a:r>
              <a:rPr lang="en-GB" sz="3000" dirty="0" err="1">
                <a:latin typeface="Arial" panose="020B0604020202020204" pitchFamily="34" charset="0"/>
                <a:cs typeface="Arial" panose="020B0604020202020204" pitchFamily="34" charset="0"/>
              </a:rPr>
              <a:t>antiretrovirals</a:t>
            </a:r>
            <a:r>
              <a:rPr lang="en-GB" sz="3000" dirty="0">
                <a:latin typeface="Arial" panose="020B0604020202020204" pitchFamily="34" charset="0"/>
                <a:cs typeface="Arial" panose="020B0604020202020204" pitchFamily="34" charset="0"/>
              </a:rPr>
              <a:t> provided by Stanford-HIVdb-Program-v8.8 in these sequences carrying DRM were </a:t>
            </a:r>
            <a:r>
              <a:rPr lang="en-GB" sz="3000" dirty="0" err="1">
                <a:latin typeface="Arial" panose="020B0604020202020204" pitchFamily="34" charset="0"/>
                <a:cs typeface="Arial" panose="020B0604020202020204" pitchFamily="34" charset="0"/>
              </a:rPr>
              <a:t>analyzed</a:t>
            </a:r>
            <a:r>
              <a:rPr lang="en-GB" sz="3000" dirty="0">
                <a:latin typeface="Arial" panose="020B0604020202020204" pitchFamily="34" charset="0"/>
                <a:cs typeface="Arial" panose="020B0604020202020204" pitchFamily="34" charset="0"/>
              </a:rPr>
              <a:t>.</a:t>
            </a:r>
          </a:p>
          <a:p>
            <a:pPr marL="457200" indent="-457200" algn="just" defTabSz="525571" eaLnBrk="0" fontAlgn="base" hangingPunct="0">
              <a:spcBef>
                <a:spcPct val="0"/>
              </a:spcBef>
              <a:spcAft>
                <a:spcPct val="0"/>
              </a:spcAft>
              <a:buFont typeface="Arial" panose="020B0604020202020204" pitchFamily="34" charset="0"/>
              <a:buChar char="•"/>
            </a:pPr>
            <a:r>
              <a:rPr lang="en-GB" sz="3000" dirty="0">
                <a:latin typeface="Arial" panose="020B0604020202020204" pitchFamily="34" charset="0"/>
                <a:cs typeface="Arial" panose="020B0604020202020204" pitchFamily="34" charset="0"/>
              </a:rPr>
              <a:t>Statistical analyses were conducted using </a:t>
            </a:r>
            <a:r>
              <a:rPr lang="en-GB" sz="3000" dirty="0" err="1">
                <a:latin typeface="Arial" panose="020B0604020202020204" pitchFamily="34" charset="0"/>
                <a:cs typeface="Arial" panose="020B0604020202020204" pitchFamily="34" charset="0"/>
              </a:rPr>
              <a:t>GraphPad</a:t>
            </a:r>
            <a:r>
              <a:rPr lang="en-GB" sz="3000" dirty="0">
                <a:latin typeface="Arial" panose="020B0604020202020204" pitchFamily="34" charset="0"/>
                <a:cs typeface="Arial" panose="020B0604020202020204" pitchFamily="34" charset="0"/>
              </a:rPr>
              <a:t> Prism version 8.0.1.</a:t>
            </a:r>
            <a:endParaRPr lang="en-US" altLang="en-US" sz="3000"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10220625" y="38269"/>
            <a:ext cx="22716711"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GB" sz="6000" b="1" dirty="0">
                <a:solidFill>
                  <a:schemeClr val="bg1"/>
                </a:solidFill>
              </a:rPr>
              <a:t>High drug resistance levels compromise the control of HIV in paediatric and adolescent population in Kinshasa, Democratic Republic of Congo</a:t>
            </a:r>
            <a:endParaRPr lang="es-ES" sz="6000" b="1" dirty="0">
              <a:solidFill>
                <a:schemeClr val="bg1"/>
              </a:solidFill>
            </a:endParaRPr>
          </a:p>
        </p:txBody>
      </p:sp>
      <p:sp>
        <p:nvSpPr>
          <p:cNvPr id="2" name="Rectangle 1"/>
          <p:cNvSpPr/>
          <p:nvPr/>
        </p:nvSpPr>
        <p:spPr>
          <a:xfrm>
            <a:off x="1" y="28939129"/>
            <a:ext cx="42816021"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1346746" y="9132299"/>
            <a:ext cx="23836324" cy="595864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0000" tIns="360000" rIns="360000" bIns="360000"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rPr>
              <a:t>Results</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The median age at DBS collection was 14 years. HIV-1 sequences were recovered from 55 (77.5%) patients. All were under ART and with experience to NRTI and NNRTI, 9.1% had been exposed to PI and only one was INI-experienced. Despite ART, 89.1% presented &gt;1,000cp/ml, reflecting potential </a:t>
            </a:r>
            <a:r>
              <a:rPr lang="en-US" sz="3000" dirty="0" err="1">
                <a:latin typeface="Arial" panose="020B0604020202020204" pitchFamily="34" charset="0"/>
                <a:cs typeface="Arial" panose="020B0604020202020204" pitchFamily="34" charset="0"/>
              </a:rPr>
              <a:t>virological</a:t>
            </a:r>
            <a:r>
              <a:rPr lang="en-US" sz="3000" dirty="0">
                <a:latin typeface="Arial" panose="020B0604020202020204" pitchFamily="34" charset="0"/>
                <a:cs typeface="Arial" panose="020B0604020202020204" pitchFamily="34" charset="0"/>
              </a:rPr>
              <a:t> failure according to the WHO (</a:t>
            </a:r>
            <a:r>
              <a:rPr lang="en-US" sz="3000" b="1" dirty="0">
                <a:latin typeface="Arial" panose="020B0604020202020204" pitchFamily="34" charset="0"/>
                <a:cs typeface="Arial" panose="020B0604020202020204" pitchFamily="34" charset="0"/>
              </a:rPr>
              <a:t>Table 1</a:t>
            </a:r>
            <a:r>
              <a:rPr lang="en-US" sz="3000" dirty="0">
                <a:latin typeface="Arial" panose="020B0604020202020204" pitchFamily="34" charset="0"/>
                <a:cs typeface="Arial" panose="020B0604020202020204" pitchFamily="34" charset="0"/>
              </a:rPr>
              <a:t>). </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Most patients (61.2%) carried viruses with DRM to NRTI, mainly M184V (44.9%) and K70R/N (14.3%). DRM to NNRTI were present in 73.5% participants, with high prevalence of K103N/H/S (42.9%), Y181C (24.5%) and G190A (24.5%). The most frequent DRM to PI were M46I (8.3%) and I54V (5.6%). Accessory-DRM to INI were present in 15% subjects (</a:t>
            </a:r>
            <a:r>
              <a:rPr lang="en-US" sz="3000" b="1" dirty="0">
                <a:latin typeface="Arial" panose="020B0604020202020204" pitchFamily="34" charset="0"/>
                <a:cs typeface="Arial" panose="020B0604020202020204" pitchFamily="34" charset="0"/>
              </a:rPr>
              <a:t>Figure 1</a:t>
            </a:r>
            <a:r>
              <a:rPr lang="en-US" sz="3000" dirty="0">
                <a:latin typeface="Arial" panose="020B0604020202020204" pitchFamily="34" charset="0"/>
                <a:cs typeface="Arial" panose="020B0604020202020204" pitchFamily="34" charset="0"/>
              </a:rPr>
              <a:t>). </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HIV-infected children and adolescents carried viruses with DRM to one (12.7%), two (43.6%), three (10.9%) or four (1.8%) </a:t>
            </a:r>
            <a:r>
              <a:rPr lang="en-US" sz="3000" dirty="0" err="1">
                <a:latin typeface="Arial" panose="020B0604020202020204" pitchFamily="34" charset="0"/>
                <a:cs typeface="Arial" panose="020B0604020202020204" pitchFamily="34" charset="0"/>
              </a:rPr>
              <a:t>antiretrovirals</a:t>
            </a:r>
            <a:r>
              <a:rPr lang="en-US" sz="3000" dirty="0">
                <a:latin typeface="Arial" panose="020B0604020202020204" pitchFamily="34" charset="0"/>
                <a:cs typeface="Arial" panose="020B0604020202020204" pitchFamily="34" charset="0"/>
              </a:rPr>
              <a:t> families.</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We observed reduced predicted susceptibility in 75% of patients for </a:t>
            </a:r>
            <a:r>
              <a:rPr lang="en-US" sz="3000" dirty="0" err="1">
                <a:latin typeface="Arial" panose="020B0604020202020204" pitchFamily="34" charset="0"/>
                <a:cs typeface="Arial" panose="020B0604020202020204" pitchFamily="34" charset="0"/>
              </a:rPr>
              <a:t>nevirapine</a:t>
            </a:r>
            <a:r>
              <a:rPr lang="en-US" sz="3000" dirty="0">
                <a:latin typeface="Arial" panose="020B0604020202020204" pitchFamily="34" charset="0"/>
                <a:cs typeface="Arial" panose="020B0604020202020204" pitchFamily="34" charset="0"/>
              </a:rPr>
              <a:t> or </a:t>
            </a:r>
            <a:r>
              <a:rPr lang="en-US" sz="3000" dirty="0" err="1">
                <a:latin typeface="Arial" panose="020B0604020202020204" pitchFamily="34" charset="0"/>
                <a:cs typeface="Arial" panose="020B0604020202020204" pitchFamily="34" charset="0"/>
              </a:rPr>
              <a:t>efavirenz</a:t>
            </a:r>
            <a:r>
              <a:rPr lang="en-US" sz="3000" dirty="0">
                <a:latin typeface="Arial" panose="020B0604020202020204" pitchFamily="34" charset="0"/>
                <a:cs typeface="Arial" panose="020B0604020202020204" pitchFamily="34" charset="0"/>
              </a:rPr>
              <a:t>, 52.1% for </a:t>
            </a:r>
            <a:r>
              <a:rPr lang="en-US" sz="3000" dirty="0" err="1">
                <a:latin typeface="Arial" panose="020B0604020202020204" pitchFamily="34" charset="0"/>
                <a:cs typeface="Arial" panose="020B0604020202020204" pitchFamily="34" charset="0"/>
              </a:rPr>
              <a:t>emtricitabine</a:t>
            </a:r>
            <a:r>
              <a:rPr lang="en-US" sz="3000" dirty="0">
                <a:latin typeface="Arial" panose="020B0604020202020204" pitchFamily="34" charset="0"/>
                <a:cs typeface="Arial" panose="020B0604020202020204" pitchFamily="34" charset="0"/>
              </a:rPr>
              <a:t> or lamivudine, 50% for </a:t>
            </a:r>
            <a:r>
              <a:rPr lang="en-US" sz="3000" dirty="0" err="1">
                <a:latin typeface="Arial" panose="020B0604020202020204" pitchFamily="34" charset="0"/>
                <a:cs typeface="Arial" panose="020B0604020202020204" pitchFamily="34" charset="0"/>
              </a:rPr>
              <a:t>rilpivirine</a:t>
            </a:r>
            <a:r>
              <a:rPr lang="en-US" sz="3000" dirty="0">
                <a:latin typeface="Arial" panose="020B0604020202020204" pitchFamily="34" charset="0"/>
                <a:cs typeface="Arial" panose="020B0604020202020204" pitchFamily="34" charset="0"/>
              </a:rPr>
              <a:t>, and 12.5%  with potential INIs resistance, despite the absence of INI exposure (</a:t>
            </a:r>
            <a:r>
              <a:rPr lang="en-US" sz="3000" b="1" dirty="0">
                <a:latin typeface="Arial" panose="020B0604020202020204" pitchFamily="34" charset="0"/>
                <a:cs typeface="Arial" panose="020B0604020202020204" pitchFamily="34" charset="0"/>
              </a:rPr>
              <a:t>Figure 2</a:t>
            </a:r>
            <a:r>
              <a:rPr lang="en-US" sz="3000" dirty="0">
                <a:latin typeface="Arial" panose="020B0604020202020204" pitchFamily="34" charset="0"/>
                <a:cs typeface="Arial" panose="020B0604020202020204" pitchFamily="34" charset="0"/>
              </a:rPr>
              <a:t>).</a:t>
            </a:r>
            <a:endParaRPr lang="en-US" altLang="en-US" sz="3000" dirty="0">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25676141" y="9632938"/>
            <a:ext cx="15992363" cy="870623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0000" tIns="360000" rIns="360000" bIns="360000"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cs typeface="Arial" panose="020B0604020202020204" pitchFamily="34" charset="0"/>
              </a:rPr>
              <a:t>Conclusions</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This study represents the first characterization of HIV drug resistance among HIV-infected children and adolescents in the DRC, providing the most recent data of ARV resistance and the first data for INI resistance in that country, which is opportune before the expected wide </a:t>
            </a:r>
            <a:r>
              <a:rPr lang="en-US" sz="3000" dirty="0" err="1">
                <a:latin typeface="Arial" panose="020B0604020202020204" pitchFamily="34" charset="0"/>
                <a:cs typeface="Arial" panose="020B0604020202020204" pitchFamily="34" charset="0"/>
              </a:rPr>
              <a:t>dolutegravir</a:t>
            </a:r>
            <a:r>
              <a:rPr lang="en-US" sz="3000" dirty="0">
                <a:latin typeface="Arial" panose="020B0604020202020204" pitchFamily="34" charset="0"/>
                <a:cs typeface="Arial" panose="020B0604020202020204" pitchFamily="34" charset="0"/>
              </a:rPr>
              <a:t> implementation in the DRC.</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The high DRM prevalence observed in the study population could compromise 95-95-95 UNAIDS objectives in the DRC. </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Our findings support alternative PI and INI-based ART regimens </a:t>
            </a:r>
            <a:r>
              <a:rPr lang="en-US" sz="3000" i="1" dirty="0">
                <a:latin typeface="Arial" panose="020B0604020202020204" pitchFamily="34" charset="0"/>
                <a:cs typeface="Arial" panose="020B0604020202020204" pitchFamily="34" charset="0"/>
              </a:rPr>
              <a:t>vs</a:t>
            </a:r>
            <a:r>
              <a:rPr lang="en-US" sz="3000" dirty="0">
                <a:latin typeface="Arial" panose="020B0604020202020204" pitchFamily="34" charset="0"/>
                <a:cs typeface="Arial" panose="020B0604020202020204" pitchFamily="34" charset="0"/>
              </a:rPr>
              <a:t>. RT inhibitors-based therapies in HIV-infected children and adolescent population in that country. However, the impact on found resistance to PI and INI in treated-patients without previous experience to PI or INI to future treatments including these drug families should be further explored. </a:t>
            </a:r>
          </a:p>
          <a:p>
            <a:pPr marL="457200" indent="-457200" algn="just" defTabSz="525571" eaLnBrk="0" fontAlgn="base" hangingPunct="0">
              <a:spcBef>
                <a:spcPct val="0"/>
              </a:spcBef>
              <a:spcAft>
                <a:spcPct val="0"/>
              </a:spcAft>
              <a:buFont typeface="Arial" panose="020B0604020202020204" pitchFamily="34" charset="0"/>
              <a:buChar char="•"/>
            </a:pPr>
            <a:r>
              <a:rPr lang="en-US" sz="3000" dirty="0">
                <a:latin typeface="Arial" panose="020B0604020202020204" pitchFamily="34" charset="0"/>
                <a:cs typeface="Arial" panose="020B0604020202020204" pitchFamily="34" charset="0"/>
              </a:rPr>
              <a:t>The routine access to resistance monitoring is necessary for the best election of rescue ART in this vulnerable population, and to control resistant HIV spreading in the country. It remains important to reinforce adherence support, and to implement routine VL quantification and resistance testing in the DRC national guidelines, strengthening the country’s laboratory services. These improvements would help to control the spread of resistant viruses among new HIV infections.</a:t>
            </a:r>
            <a:endParaRPr lang="en-US" altLang="en-US" sz="3000" dirty="0">
              <a:latin typeface="Arial" panose="020B0604020202020204" pitchFamily="34" charset="0"/>
              <a:cs typeface="Arial" panose="020B0604020202020204" pitchFamily="34" charset="0"/>
            </a:endParaRPr>
          </a:p>
        </p:txBody>
      </p:sp>
      <p:sp>
        <p:nvSpPr>
          <p:cNvPr id="19" name="Text Box 7"/>
          <p:cNvSpPr txBox="1">
            <a:spLocks noChangeArrowheads="1"/>
          </p:cNvSpPr>
          <p:nvPr/>
        </p:nvSpPr>
        <p:spPr bwMode="auto">
          <a:xfrm>
            <a:off x="9448800" y="2013354"/>
            <a:ext cx="23389261" cy="164424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rtlCol="0" anchor="t" anchorCtr="0" compatLnSpc="1">
            <a:prstTxWarp prst="textNoShape">
              <a:avLst/>
            </a:prstTxWarp>
            <a:noAutofit/>
          </a:bodyPr>
          <a:lstStyle>
            <a:lvl1pPr marL="0" indent="0" algn="ctr" defTabSz="4036710" rtl="0" eaLnBrk="1" latinLnBrk="0" hangingPunct="1">
              <a:lnSpc>
                <a:spcPct val="90000"/>
              </a:lnSpc>
              <a:spcBef>
                <a:spcPts val="4415"/>
              </a:spcBef>
              <a:buFont typeface="Arial" panose="020B0604020202020204" pitchFamily="34" charset="0"/>
              <a:buNone/>
              <a:defRPr sz="10595" kern="1200">
                <a:solidFill>
                  <a:schemeClr val="tx1"/>
                </a:solidFill>
                <a:latin typeface="+mn-lt"/>
                <a:ea typeface="+mn-ea"/>
                <a:cs typeface="+mn-cs"/>
              </a:defRPr>
            </a:lvl1pPr>
            <a:lvl2pPr marL="2018355" indent="0" algn="ctr" defTabSz="4036710" rtl="0" eaLnBrk="1" latinLnBrk="0" hangingPunct="1">
              <a:lnSpc>
                <a:spcPct val="90000"/>
              </a:lnSpc>
              <a:spcBef>
                <a:spcPts val="2207"/>
              </a:spcBef>
              <a:buFont typeface="Arial" panose="020B0604020202020204" pitchFamily="34" charset="0"/>
              <a:buNone/>
              <a:defRPr sz="8829" kern="1200">
                <a:solidFill>
                  <a:schemeClr val="tx1"/>
                </a:solidFill>
                <a:latin typeface="+mn-lt"/>
                <a:ea typeface="+mn-ea"/>
                <a:cs typeface="+mn-cs"/>
              </a:defRPr>
            </a:lvl2pPr>
            <a:lvl3pPr marL="4036710" indent="0" algn="ctr"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3pPr>
            <a:lvl4pPr marL="6055065"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4pPr>
            <a:lvl5pPr marL="8073420"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5pPr>
            <a:lvl6pPr marL="1009177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6pPr>
            <a:lvl7pPr marL="1211013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7pPr>
            <a:lvl8pPr marL="14128486"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8pPr>
            <a:lvl9pPr marL="16146841" indent="0" algn="ctr" defTabSz="4036710" rtl="0" eaLnBrk="1" latinLnBrk="0" hangingPunct="1">
              <a:lnSpc>
                <a:spcPct val="90000"/>
              </a:lnSpc>
              <a:spcBef>
                <a:spcPts val="2207"/>
              </a:spcBef>
              <a:buFont typeface="Arial" panose="020B0604020202020204" pitchFamily="34" charset="0"/>
              <a:buNone/>
              <a:defRPr sz="7063" kern="1200">
                <a:solidFill>
                  <a:schemeClr val="tx1"/>
                </a:solidFill>
                <a:latin typeface="+mn-lt"/>
                <a:ea typeface="+mn-ea"/>
                <a:cs typeface="+mn-cs"/>
              </a:defRPr>
            </a:lvl9pPr>
          </a:lstStyle>
          <a:p>
            <a:r>
              <a:rPr lang="es-ES" sz="2800" b="1" dirty="0">
                <a:solidFill>
                  <a:schemeClr val="bg1"/>
                </a:solidFill>
              </a:rPr>
              <a:t>Rubio-Garrido M</a:t>
            </a:r>
            <a:r>
              <a:rPr lang="es-ES" sz="2800" b="1" baseline="30000" dirty="0">
                <a:solidFill>
                  <a:schemeClr val="bg1"/>
                </a:solidFill>
              </a:rPr>
              <a:t>1</a:t>
            </a:r>
            <a:r>
              <a:rPr lang="es-ES" sz="2800" b="1" dirty="0">
                <a:solidFill>
                  <a:schemeClr val="bg1"/>
                </a:solidFill>
              </a:rPr>
              <a:t>, Reina G</a:t>
            </a:r>
            <a:r>
              <a:rPr lang="es-ES" sz="2800" b="1" baseline="30000" dirty="0">
                <a:solidFill>
                  <a:schemeClr val="bg1"/>
                </a:solidFill>
              </a:rPr>
              <a:t>2</a:t>
            </a:r>
            <a:r>
              <a:rPr lang="es-ES" sz="2800" b="1" dirty="0">
                <a:solidFill>
                  <a:schemeClr val="bg1"/>
                </a:solidFill>
              </a:rPr>
              <a:t>, Rodriguez-</a:t>
            </a:r>
            <a:r>
              <a:rPr lang="es-ES" sz="2800" b="1" dirty="0" err="1">
                <a:solidFill>
                  <a:schemeClr val="bg1"/>
                </a:solidFill>
              </a:rPr>
              <a:t>Galet</a:t>
            </a:r>
            <a:r>
              <a:rPr lang="es-ES" sz="2800" b="1" dirty="0">
                <a:solidFill>
                  <a:schemeClr val="bg1"/>
                </a:solidFill>
              </a:rPr>
              <a:t> A</a:t>
            </a:r>
            <a:r>
              <a:rPr lang="es-ES" sz="2800" b="1" baseline="30000" dirty="0">
                <a:solidFill>
                  <a:schemeClr val="bg1"/>
                </a:solidFill>
              </a:rPr>
              <a:t>1</a:t>
            </a:r>
            <a:r>
              <a:rPr lang="es-ES" sz="2800" b="1" dirty="0">
                <a:solidFill>
                  <a:schemeClr val="bg1"/>
                </a:solidFill>
              </a:rPr>
              <a:t>, </a:t>
            </a:r>
            <a:r>
              <a:rPr lang="es-ES" sz="2800" b="1" dirty="0" err="1">
                <a:solidFill>
                  <a:schemeClr val="bg1"/>
                </a:solidFill>
              </a:rPr>
              <a:t>Valadés</a:t>
            </a:r>
            <a:r>
              <a:rPr lang="es-ES" sz="2800" b="1" dirty="0">
                <a:solidFill>
                  <a:schemeClr val="bg1"/>
                </a:solidFill>
              </a:rPr>
              <a:t>-Alcaraz A</a:t>
            </a:r>
            <a:r>
              <a:rPr lang="es-ES" sz="2800" b="1" baseline="30000" dirty="0">
                <a:solidFill>
                  <a:schemeClr val="bg1"/>
                </a:solidFill>
              </a:rPr>
              <a:t>1</a:t>
            </a:r>
            <a:r>
              <a:rPr lang="es-ES" sz="2800" b="1" dirty="0">
                <a:solidFill>
                  <a:schemeClr val="bg1"/>
                </a:solidFill>
              </a:rPr>
              <a:t>, López-Pintor JM</a:t>
            </a:r>
            <a:r>
              <a:rPr lang="es-ES" sz="2800" b="1" baseline="30000" dirty="0">
                <a:solidFill>
                  <a:schemeClr val="bg1"/>
                </a:solidFill>
              </a:rPr>
              <a:t>1</a:t>
            </a:r>
            <a:r>
              <a:rPr lang="es-ES" sz="2800" b="1" dirty="0">
                <a:solidFill>
                  <a:schemeClr val="bg1"/>
                </a:solidFill>
              </a:rPr>
              <a:t>, Ndarabu A</a:t>
            </a:r>
            <a:r>
              <a:rPr lang="es-ES" sz="2800" b="1" baseline="30000" dirty="0">
                <a:solidFill>
                  <a:schemeClr val="bg1"/>
                </a:solidFill>
              </a:rPr>
              <a:t>3</a:t>
            </a:r>
            <a:r>
              <a:rPr lang="es-ES" sz="2800" b="1" dirty="0">
                <a:solidFill>
                  <a:schemeClr val="bg1"/>
                </a:solidFill>
              </a:rPr>
              <a:t>, </a:t>
            </a:r>
            <a:r>
              <a:rPr lang="es-ES" sz="2800" b="1" dirty="0" err="1">
                <a:solidFill>
                  <a:schemeClr val="bg1"/>
                </a:solidFill>
              </a:rPr>
              <a:t>Mbikayi</a:t>
            </a:r>
            <a:r>
              <a:rPr lang="es-ES" sz="2800" b="1" dirty="0">
                <a:solidFill>
                  <a:schemeClr val="bg1"/>
                </a:solidFill>
              </a:rPr>
              <a:t> S</a:t>
            </a:r>
            <a:r>
              <a:rPr lang="es-ES" sz="2800" b="1" baseline="30000" dirty="0">
                <a:solidFill>
                  <a:schemeClr val="bg1"/>
                </a:solidFill>
              </a:rPr>
              <a:t>3</a:t>
            </a:r>
            <a:r>
              <a:rPr lang="es-ES" sz="2800" b="1" dirty="0">
                <a:solidFill>
                  <a:schemeClr val="bg1"/>
                </a:solidFill>
              </a:rPr>
              <a:t>, B. Makonda</a:t>
            </a:r>
            <a:r>
              <a:rPr lang="es-ES" sz="2800" b="1" baseline="30000" dirty="0">
                <a:solidFill>
                  <a:schemeClr val="bg1"/>
                </a:solidFill>
              </a:rPr>
              <a:t>3</a:t>
            </a:r>
            <a:r>
              <a:rPr lang="es-ES" sz="2800" b="1" dirty="0">
                <a:solidFill>
                  <a:schemeClr val="bg1"/>
                </a:solidFill>
              </a:rPr>
              <a:t>, S. Carlos</a:t>
            </a:r>
            <a:r>
              <a:rPr lang="es-ES" sz="2800" b="1" baseline="30000" dirty="0">
                <a:solidFill>
                  <a:schemeClr val="bg1"/>
                </a:solidFill>
              </a:rPr>
              <a:t>4</a:t>
            </a:r>
            <a:r>
              <a:rPr lang="es-ES" sz="2800" b="1" dirty="0">
                <a:solidFill>
                  <a:schemeClr val="bg1"/>
                </a:solidFill>
              </a:rPr>
              <a:t>, and </a:t>
            </a:r>
            <a:r>
              <a:rPr lang="es-ES" sz="2800" b="1" dirty="0" err="1">
                <a:solidFill>
                  <a:schemeClr val="bg1"/>
                </a:solidFill>
              </a:rPr>
              <a:t>Holguin</a:t>
            </a:r>
            <a:r>
              <a:rPr lang="es-ES" sz="2800" b="1" dirty="0">
                <a:solidFill>
                  <a:schemeClr val="bg1"/>
                </a:solidFill>
              </a:rPr>
              <a:t> A</a:t>
            </a:r>
            <a:r>
              <a:rPr lang="es-ES" sz="2800" b="1" baseline="30000" dirty="0">
                <a:solidFill>
                  <a:schemeClr val="bg1"/>
                </a:solidFill>
              </a:rPr>
              <a:t>1</a:t>
            </a:r>
            <a:endParaRPr lang="es-ES" sz="2800" b="1" dirty="0">
              <a:solidFill>
                <a:schemeClr val="bg1"/>
              </a:solidFill>
            </a:endParaRPr>
          </a:p>
          <a:p>
            <a:pPr>
              <a:spcBef>
                <a:spcPts val="400"/>
              </a:spcBef>
            </a:pPr>
            <a:r>
              <a:rPr lang="es-ES" sz="2000" baseline="30000" dirty="0">
                <a:solidFill>
                  <a:schemeClr val="bg1"/>
                </a:solidFill>
              </a:rPr>
              <a:t>1</a:t>
            </a:r>
            <a:r>
              <a:rPr lang="en-GB" sz="2000" dirty="0">
                <a:solidFill>
                  <a:schemeClr val="bg1"/>
                </a:solidFill>
              </a:rPr>
              <a:t>HIV-1 Molecular Epidemiology Laboratory-Ramón y </a:t>
            </a:r>
            <a:r>
              <a:rPr lang="en-GB" sz="2000" dirty="0" err="1">
                <a:solidFill>
                  <a:schemeClr val="bg1"/>
                </a:solidFill>
              </a:rPr>
              <a:t>Cajal</a:t>
            </a:r>
            <a:r>
              <a:rPr lang="en-GB" sz="2000" dirty="0">
                <a:solidFill>
                  <a:schemeClr val="bg1"/>
                </a:solidFill>
              </a:rPr>
              <a:t> Institute for Health Research-</a:t>
            </a:r>
            <a:r>
              <a:rPr lang="es-ES" sz="2000" dirty="0">
                <a:solidFill>
                  <a:schemeClr val="bg1"/>
                </a:solidFill>
              </a:rPr>
              <a:t>Hospital Ramón </a:t>
            </a:r>
            <a:r>
              <a:rPr lang="es-ES" sz="2000">
                <a:solidFill>
                  <a:schemeClr val="bg1"/>
                </a:solidFill>
              </a:rPr>
              <a:t>y Cajal, </a:t>
            </a:r>
            <a:r>
              <a:rPr lang="es-ES" sz="2000" dirty="0">
                <a:solidFill>
                  <a:schemeClr val="bg1"/>
                </a:solidFill>
              </a:rPr>
              <a:t>Madrid, </a:t>
            </a:r>
            <a:r>
              <a:rPr lang="es-ES" sz="2000" dirty="0" err="1">
                <a:solidFill>
                  <a:schemeClr val="bg1"/>
                </a:solidFill>
              </a:rPr>
              <a:t>Spain</a:t>
            </a:r>
            <a:r>
              <a:rPr lang="es-ES" sz="2000" dirty="0">
                <a:solidFill>
                  <a:schemeClr val="bg1"/>
                </a:solidFill>
              </a:rPr>
              <a:t>, </a:t>
            </a:r>
            <a:r>
              <a:rPr lang="es-ES" sz="2000" baseline="30000" dirty="0">
                <a:solidFill>
                  <a:schemeClr val="bg1"/>
                </a:solidFill>
              </a:rPr>
              <a:t>2</a:t>
            </a:r>
            <a:r>
              <a:rPr lang="es-ES" sz="2000" dirty="0">
                <a:solidFill>
                  <a:schemeClr val="bg1"/>
                </a:solidFill>
              </a:rPr>
              <a:t>Clínica Universidad de Navarra, </a:t>
            </a:r>
            <a:r>
              <a:rPr lang="en-GB" sz="2000" dirty="0">
                <a:solidFill>
                  <a:schemeClr val="bg1"/>
                </a:solidFill>
              </a:rPr>
              <a:t>Navarra Institute for Health Research., Microbiology Department, Pamplona, Spain, </a:t>
            </a:r>
            <a:r>
              <a:rPr lang="en-GB" sz="2000" baseline="30000" dirty="0">
                <a:solidFill>
                  <a:schemeClr val="bg1"/>
                </a:solidFill>
              </a:rPr>
              <a:t>3</a:t>
            </a:r>
            <a:r>
              <a:rPr lang="en-GB" sz="2000" dirty="0">
                <a:solidFill>
                  <a:schemeClr val="bg1"/>
                </a:solidFill>
              </a:rPr>
              <a:t>Hospital </a:t>
            </a:r>
            <a:r>
              <a:rPr lang="en-GB" sz="2000" dirty="0" err="1">
                <a:solidFill>
                  <a:schemeClr val="bg1"/>
                </a:solidFill>
              </a:rPr>
              <a:t>Monkole</a:t>
            </a:r>
            <a:r>
              <a:rPr lang="en-GB" sz="2000" dirty="0">
                <a:solidFill>
                  <a:schemeClr val="bg1"/>
                </a:solidFill>
              </a:rPr>
              <a:t>, Kinshasa, The Democratic Republic of the Congo, </a:t>
            </a:r>
            <a:r>
              <a:rPr lang="en-GB" sz="2000" baseline="30000" dirty="0">
                <a:solidFill>
                  <a:schemeClr val="bg1"/>
                </a:solidFill>
              </a:rPr>
              <a:t>4</a:t>
            </a:r>
            <a:r>
              <a:rPr lang="en-GB" sz="2000" dirty="0">
                <a:solidFill>
                  <a:schemeClr val="bg1"/>
                </a:solidFill>
              </a:rPr>
              <a:t>Universidad de Navarra. Navarra Institute for Health Research, Department of Preventive Medicine and Public Health, Pamplona, Spain                     Contact: </a:t>
            </a:r>
            <a:r>
              <a:rPr lang="en-GB" sz="2000" b="1" dirty="0">
                <a:solidFill>
                  <a:schemeClr val="bg1"/>
                </a:solidFill>
              </a:rPr>
              <a:t>marina0705@hotmail.com ; africa.holguin@salud.madrid.org </a:t>
            </a:r>
            <a:endParaRPr lang="es-ES" sz="2000" b="1" dirty="0">
              <a:solidFill>
                <a:schemeClr val="bg1"/>
              </a:solidFill>
            </a:endParaRPr>
          </a:p>
        </p:txBody>
      </p:sp>
      <p:sp>
        <p:nvSpPr>
          <p:cNvPr id="4" name="Rectángulo 3"/>
          <p:cNvSpPr/>
          <p:nvPr/>
        </p:nvSpPr>
        <p:spPr>
          <a:xfrm>
            <a:off x="37549215" y="3534226"/>
            <a:ext cx="3796039" cy="707886"/>
          </a:xfrm>
          <a:prstGeom prst="rect">
            <a:avLst/>
          </a:prstGeom>
          <a:ln w="38100">
            <a:solidFill>
              <a:srgbClr val="FF0000"/>
            </a:solidFill>
          </a:ln>
        </p:spPr>
        <p:txBody>
          <a:bodyPr wrap="none">
            <a:spAutoFit/>
          </a:bodyPr>
          <a:lstStyle/>
          <a:p>
            <a:r>
              <a:rPr lang="es-ES" sz="4000" b="1" dirty="0"/>
              <a:t>POSTER PEB0117</a:t>
            </a:r>
          </a:p>
        </p:txBody>
      </p:sp>
      <p:pic>
        <p:nvPicPr>
          <p:cNvPr id="23" name="Picture 9" descr="Resultado de imagen de universidad de navarra"/>
          <p:cNvPicPr>
            <a:picLocks noChangeAspect="1" noChangeArrowheads="1"/>
          </p:cNvPicPr>
          <p:nvPr/>
        </p:nvPicPr>
        <p:blipFill>
          <a:blip r:embed="rId5" cstate="print">
            <a:clrChange>
              <a:clrFrom>
                <a:srgbClr val="FFFFFF"/>
              </a:clrFrom>
              <a:clrTo>
                <a:srgbClr val="FFFFFF">
                  <a:alpha val="0"/>
                </a:srgbClr>
              </a:clrTo>
            </a:clrChange>
          </a:blip>
          <a:srcRect l="10526" t="13819" r="9211" b="16238"/>
          <a:stretch>
            <a:fillRect/>
          </a:stretch>
        </p:blipFill>
        <p:spPr bwMode="auto">
          <a:xfrm>
            <a:off x="34143666" y="25355"/>
            <a:ext cx="3749225" cy="1659493"/>
          </a:xfrm>
          <a:prstGeom prst="rect">
            <a:avLst/>
          </a:prstGeom>
          <a:noFill/>
        </p:spPr>
      </p:pic>
      <p:pic>
        <p:nvPicPr>
          <p:cNvPr id="1104" name="Picture 80" descr="Centre Hospitalier Monkole | Business Pages Congo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3666" y="1761061"/>
            <a:ext cx="4056039" cy="10496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Gráfico 28"/>
          <p:cNvGraphicFramePr/>
          <p:nvPr>
            <p:extLst>
              <p:ext uri="{D42A27DB-BD31-4B8C-83A1-F6EECF244321}">
                <p14:modId xmlns:p14="http://schemas.microsoft.com/office/powerpoint/2010/main" val="3789705526"/>
              </p:ext>
            </p:extLst>
          </p:nvPr>
        </p:nvGraphicFramePr>
        <p:xfrm>
          <a:off x="13891456" y="15541108"/>
          <a:ext cx="11492705" cy="12872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Gráfico 29"/>
          <p:cNvGraphicFramePr/>
          <p:nvPr>
            <p:extLst>
              <p:ext uri="{D42A27DB-BD31-4B8C-83A1-F6EECF244321}">
                <p14:modId xmlns:p14="http://schemas.microsoft.com/office/powerpoint/2010/main" val="784442427"/>
              </p:ext>
            </p:extLst>
          </p:nvPr>
        </p:nvGraphicFramePr>
        <p:xfrm>
          <a:off x="26209472" y="18706057"/>
          <a:ext cx="15289402" cy="8361731"/>
        </p:xfrm>
        <a:graphic>
          <a:graphicData uri="http://schemas.openxmlformats.org/drawingml/2006/chart">
            <c:chart xmlns:c="http://schemas.openxmlformats.org/drawingml/2006/chart" xmlns:r="http://schemas.openxmlformats.org/officeDocument/2006/relationships" r:id="rId8"/>
          </a:graphicData>
        </a:graphic>
      </p:graphicFrame>
      <p:sp>
        <p:nvSpPr>
          <p:cNvPr id="17" name="Rectángulo 16"/>
          <p:cNvSpPr/>
          <p:nvPr/>
        </p:nvSpPr>
        <p:spPr>
          <a:xfrm>
            <a:off x="2205578" y="14951194"/>
            <a:ext cx="10860567" cy="707886"/>
          </a:xfrm>
          <a:prstGeom prst="rect">
            <a:avLst/>
          </a:prstGeom>
        </p:spPr>
        <p:txBody>
          <a:bodyPr wrap="square">
            <a:spAutoFit/>
          </a:bodyPr>
          <a:lstStyle/>
          <a:p>
            <a:pPr algn="just">
              <a:spcAft>
                <a:spcPts val="0"/>
              </a:spcAft>
            </a:pPr>
            <a:r>
              <a:rPr lang="en-US" sz="2000" b="1" dirty="0">
                <a:cs typeface="Arial" panose="020B0604020202020204" pitchFamily="34" charset="0"/>
              </a:rPr>
              <a:t>Table 1. Demographic and </a:t>
            </a:r>
            <a:r>
              <a:rPr lang="en-US" sz="2000" b="1" dirty="0" err="1">
                <a:cs typeface="Arial" panose="020B0604020202020204" pitchFamily="34" charset="0"/>
              </a:rPr>
              <a:t>virological</a:t>
            </a:r>
            <a:r>
              <a:rPr lang="en-US" sz="2000" b="1" dirty="0">
                <a:cs typeface="Arial" panose="020B0604020202020204" pitchFamily="34" charset="0"/>
              </a:rPr>
              <a:t> characteristics of children and adolescents of the study cohort with </a:t>
            </a:r>
            <a:r>
              <a:rPr lang="en-US" sz="2000" b="1" dirty="0">
                <a:cs typeface="Times" panose="02020603050405020304" pitchFamily="18" charset="0"/>
              </a:rPr>
              <a:t>available HIV </a:t>
            </a:r>
            <a:r>
              <a:rPr lang="en-US" sz="2000" b="1" dirty="0">
                <a:solidFill>
                  <a:srgbClr val="222222"/>
                </a:solidFill>
                <a:cs typeface="Times" panose="02020603050405020304" pitchFamily="18" charset="0"/>
              </a:rPr>
              <a:t>sequence.</a:t>
            </a:r>
            <a:endParaRPr lang="es-ES" sz="2000" dirty="0">
              <a:effectLst/>
            </a:endParaRPr>
          </a:p>
        </p:txBody>
      </p:sp>
      <p:sp>
        <p:nvSpPr>
          <p:cNvPr id="18" name="Rectángulo 17"/>
          <p:cNvSpPr/>
          <p:nvPr/>
        </p:nvSpPr>
        <p:spPr>
          <a:xfrm>
            <a:off x="2205578" y="26117408"/>
            <a:ext cx="10860566" cy="2554545"/>
          </a:xfrm>
          <a:prstGeom prst="rect">
            <a:avLst/>
          </a:prstGeom>
        </p:spPr>
        <p:txBody>
          <a:bodyPr wrap="square">
            <a:spAutoFit/>
          </a:bodyPr>
          <a:lstStyle/>
          <a:p>
            <a:pPr algn="just">
              <a:spcAft>
                <a:spcPts val="0"/>
              </a:spcAft>
            </a:pPr>
            <a:r>
              <a:rPr lang="en-US" sz="2000" b="1" dirty="0">
                <a:solidFill>
                  <a:srgbClr val="222222"/>
                </a:solidFill>
                <a:cs typeface="Times" panose="02020603050405020304" pitchFamily="18" charset="0"/>
              </a:rPr>
              <a:t>Legend Table 1.</a:t>
            </a:r>
            <a:r>
              <a:rPr lang="en-US" sz="2000" dirty="0">
                <a:solidFill>
                  <a:srgbClr val="222222"/>
                </a:solidFill>
                <a:cs typeface="Times" panose="02020603050405020304" pitchFamily="18" charset="0"/>
              </a:rPr>
              <a:t> Data according to clinical reports. DRC, the Democratic Republic of Congo; DBS, dried </a:t>
            </a:r>
            <a:r>
              <a:rPr lang="en-US" sz="2000" dirty="0">
                <a:cs typeface="Times" panose="02020603050405020304" pitchFamily="18" charset="0"/>
              </a:rPr>
              <a:t>blood Spot; ART, antiretroviral treatment; NRTI, nucleoside analogs transcriptase reverse inhibitors; NNRTI, non-NRTI; PI, Protease inhibitors; INI, integrase inhibitors; IQR; </a:t>
            </a:r>
            <a:r>
              <a:rPr lang="en-US" sz="2000" i="1" dirty="0">
                <a:cs typeface="Arial" panose="020B0604020202020204" pitchFamily="34" charset="0"/>
              </a:rPr>
              <a:t>interquartile range</a:t>
            </a:r>
            <a:r>
              <a:rPr lang="en-US" sz="2000" dirty="0">
                <a:cs typeface="Arial" panose="020B0604020202020204" pitchFamily="34" charset="0"/>
              </a:rPr>
              <a:t>; </a:t>
            </a:r>
            <a:r>
              <a:rPr lang="en-US" sz="2000" dirty="0">
                <a:cs typeface="Times" panose="02020603050405020304" pitchFamily="18" charset="0"/>
              </a:rPr>
              <a:t>c/ml, HIV-1 RNA copies per milliliter; VL, viral load; ART, antiretroviral therapy; ARV, antiretroviral drug; 3TC, lamivudine; AZT, Zidovudine; TDF, </a:t>
            </a:r>
            <a:r>
              <a:rPr lang="en-US" sz="2000" dirty="0" err="1">
                <a:cs typeface="Times" panose="02020603050405020304" pitchFamily="18" charset="0"/>
              </a:rPr>
              <a:t>Tenofovir</a:t>
            </a:r>
            <a:r>
              <a:rPr lang="en-US" sz="2000" dirty="0">
                <a:cs typeface="Times" panose="02020603050405020304" pitchFamily="18" charset="0"/>
              </a:rPr>
              <a:t>; DDI, </a:t>
            </a:r>
            <a:r>
              <a:rPr lang="en-US" sz="2000" dirty="0" err="1">
                <a:cs typeface="Times" panose="02020603050405020304" pitchFamily="18" charset="0"/>
              </a:rPr>
              <a:t>Didanosine</a:t>
            </a:r>
            <a:r>
              <a:rPr lang="en-US" sz="2000" dirty="0">
                <a:cs typeface="Times" panose="02020603050405020304" pitchFamily="18" charset="0"/>
              </a:rPr>
              <a:t>; ABC, </a:t>
            </a:r>
            <a:r>
              <a:rPr lang="en-US" sz="2000" dirty="0" err="1">
                <a:cs typeface="Times" panose="02020603050405020304" pitchFamily="18" charset="0"/>
              </a:rPr>
              <a:t>Abacavir</a:t>
            </a:r>
            <a:r>
              <a:rPr lang="en-US" sz="2000" dirty="0">
                <a:cs typeface="Times" panose="02020603050405020304" pitchFamily="18" charset="0"/>
              </a:rPr>
              <a:t>; D4T, </a:t>
            </a:r>
            <a:r>
              <a:rPr lang="en-US" sz="2000" dirty="0" err="1">
                <a:cs typeface="Times" panose="02020603050405020304" pitchFamily="18" charset="0"/>
              </a:rPr>
              <a:t>Stavudine</a:t>
            </a:r>
            <a:r>
              <a:rPr lang="en-US" sz="2000" dirty="0">
                <a:cs typeface="Times" panose="02020603050405020304" pitchFamily="18" charset="0"/>
              </a:rPr>
              <a:t>; NVP, </a:t>
            </a:r>
            <a:r>
              <a:rPr lang="en-US" sz="2000" dirty="0" err="1">
                <a:cs typeface="Times" panose="02020603050405020304" pitchFamily="18" charset="0"/>
              </a:rPr>
              <a:t>Nevirapine</a:t>
            </a:r>
            <a:r>
              <a:rPr lang="en-US" sz="2000" dirty="0">
                <a:cs typeface="Times" panose="02020603050405020304" pitchFamily="18" charset="0"/>
              </a:rPr>
              <a:t>; EFV, </a:t>
            </a:r>
            <a:r>
              <a:rPr lang="en-US" sz="2000" dirty="0" err="1">
                <a:cs typeface="Times" panose="02020603050405020304" pitchFamily="18" charset="0"/>
              </a:rPr>
              <a:t>Efavirez</a:t>
            </a:r>
            <a:r>
              <a:rPr lang="en-US" sz="2000" dirty="0">
                <a:cs typeface="Times" panose="02020603050405020304" pitchFamily="18" charset="0"/>
              </a:rPr>
              <a:t>; LVP/r, </a:t>
            </a:r>
            <a:r>
              <a:rPr lang="en-US" sz="2000" dirty="0" err="1">
                <a:cs typeface="Times" panose="02020603050405020304" pitchFamily="18" charset="0"/>
              </a:rPr>
              <a:t>Lopinavir</a:t>
            </a:r>
            <a:r>
              <a:rPr lang="en-US" sz="2000" dirty="0">
                <a:cs typeface="Times" panose="02020603050405020304" pitchFamily="18" charset="0"/>
              </a:rPr>
              <a:t>/Ritonavir; DTG, </a:t>
            </a:r>
            <a:r>
              <a:rPr lang="en-US" sz="2000" dirty="0" err="1">
                <a:cs typeface="Times" panose="02020603050405020304" pitchFamily="18" charset="0"/>
              </a:rPr>
              <a:t>Dolutegravir</a:t>
            </a:r>
            <a:r>
              <a:rPr lang="en-US" sz="2000" dirty="0">
                <a:cs typeface="Times" panose="02020603050405020304" pitchFamily="18" charset="0"/>
              </a:rPr>
              <a:t>; PR, protease; RT, </a:t>
            </a:r>
            <a:r>
              <a:rPr lang="en-US" sz="2000" dirty="0" err="1">
                <a:cs typeface="Times" panose="02020603050405020304" pitchFamily="18" charset="0"/>
              </a:rPr>
              <a:t>retrotranscriptase</a:t>
            </a:r>
            <a:r>
              <a:rPr lang="en-US" sz="2000" dirty="0">
                <a:cs typeface="Times" panose="02020603050405020304" pitchFamily="18" charset="0"/>
              </a:rPr>
              <a:t>; IN, integrase. </a:t>
            </a:r>
            <a:r>
              <a:rPr lang="en-US" sz="2000" i="1" dirty="0">
                <a:cs typeface="Times New Roman" panose="02020603050405020304" pitchFamily="18" charset="0"/>
              </a:rPr>
              <a:t>**, p&lt;0.001; *, p&lt;0.05. </a:t>
            </a:r>
            <a:r>
              <a:rPr lang="en-US" sz="2000" dirty="0"/>
              <a:t>Viral load </a:t>
            </a:r>
            <a:r>
              <a:rPr lang="en-US" sz="2000" dirty="0" err="1"/>
              <a:t>quantificated</a:t>
            </a:r>
            <a:r>
              <a:rPr lang="en-US" sz="2000" dirty="0"/>
              <a:t> by Roche </a:t>
            </a:r>
            <a:r>
              <a:rPr lang="en-US" sz="2000" dirty="0" err="1"/>
              <a:t>Cobas</a:t>
            </a:r>
            <a:r>
              <a:rPr lang="en-US" sz="2000" dirty="0"/>
              <a:t> v2.0, Limit of quantification &lt;20cp/ml. </a:t>
            </a:r>
            <a:r>
              <a:rPr lang="en-US" sz="2000" dirty="0">
                <a:cs typeface="Times" panose="02020603050405020304" pitchFamily="18" charset="0"/>
              </a:rPr>
              <a:t>Corrected </a:t>
            </a:r>
            <a:r>
              <a:rPr lang="en-US" sz="2000" dirty="0" err="1">
                <a:cs typeface="Times" panose="02020603050405020304" pitchFamily="18" charset="0"/>
              </a:rPr>
              <a:t>cp</a:t>
            </a:r>
            <a:r>
              <a:rPr lang="en-US" sz="2000" dirty="0">
                <a:cs typeface="Times" panose="02020603050405020304" pitchFamily="18" charset="0"/>
              </a:rPr>
              <a:t>/ml plasma considering hematocrit</a:t>
            </a:r>
            <a:r>
              <a:rPr lang="en-US" sz="2000" dirty="0">
                <a:solidFill>
                  <a:srgbClr val="222222"/>
                </a:solidFill>
                <a:cs typeface="Times" panose="02020603050405020304" pitchFamily="18" charset="0"/>
              </a:rPr>
              <a:t>.</a:t>
            </a:r>
            <a:endParaRPr lang="es-ES" sz="2000" dirty="0">
              <a:effectLst/>
            </a:endParaRPr>
          </a:p>
        </p:txBody>
      </p:sp>
      <p:graphicFrame>
        <p:nvGraphicFramePr>
          <p:cNvPr id="26" name="Tabla 25"/>
          <p:cNvGraphicFramePr>
            <a:graphicFrameLocks noGrp="1"/>
          </p:cNvGraphicFramePr>
          <p:nvPr>
            <p:extLst>
              <p:ext uri="{D42A27DB-BD31-4B8C-83A1-F6EECF244321}">
                <p14:modId xmlns:p14="http://schemas.microsoft.com/office/powerpoint/2010/main" val="3468313654"/>
              </p:ext>
            </p:extLst>
          </p:nvPr>
        </p:nvGraphicFramePr>
        <p:xfrm>
          <a:off x="2205578" y="15794460"/>
          <a:ext cx="10860566" cy="10206815"/>
        </p:xfrm>
        <a:graphic>
          <a:graphicData uri="http://schemas.openxmlformats.org/drawingml/2006/table">
            <a:tbl>
              <a:tblPr firstRow="1" firstCol="1" bandRow="1">
                <a:tableStyleId>{5FD0F851-EC5A-4D38-B0AD-8093EC10F338}</a:tableStyleId>
              </a:tblPr>
              <a:tblGrid>
                <a:gridCol w="3739089">
                  <a:extLst>
                    <a:ext uri="{9D8B030D-6E8A-4147-A177-3AD203B41FA5}">
                      <a16:colId xmlns:a16="http://schemas.microsoft.com/office/drawing/2014/main" val="254555142"/>
                    </a:ext>
                  </a:extLst>
                </a:gridCol>
                <a:gridCol w="2588600">
                  <a:extLst>
                    <a:ext uri="{9D8B030D-6E8A-4147-A177-3AD203B41FA5}">
                      <a16:colId xmlns:a16="http://schemas.microsoft.com/office/drawing/2014/main" val="3014081814"/>
                    </a:ext>
                  </a:extLst>
                </a:gridCol>
                <a:gridCol w="1881477">
                  <a:extLst>
                    <a:ext uri="{9D8B030D-6E8A-4147-A177-3AD203B41FA5}">
                      <a16:colId xmlns:a16="http://schemas.microsoft.com/office/drawing/2014/main" val="377942079"/>
                    </a:ext>
                  </a:extLst>
                </a:gridCol>
                <a:gridCol w="1048754">
                  <a:extLst>
                    <a:ext uri="{9D8B030D-6E8A-4147-A177-3AD203B41FA5}">
                      <a16:colId xmlns:a16="http://schemas.microsoft.com/office/drawing/2014/main" val="3821486010"/>
                    </a:ext>
                  </a:extLst>
                </a:gridCol>
                <a:gridCol w="1602646">
                  <a:extLst>
                    <a:ext uri="{9D8B030D-6E8A-4147-A177-3AD203B41FA5}">
                      <a16:colId xmlns:a16="http://schemas.microsoft.com/office/drawing/2014/main" val="2445601289"/>
                    </a:ext>
                  </a:extLst>
                </a:gridCol>
              </a:tblGrid>
              <a:tr h="647907">
                <a:tc>
                  <a:txBody>
                    <a:bodyPr/>
                    <a:lstStyle/>
                    <a:p>
                      <a:pPr fontAlgn="base">
                        <a:spcAft>
                          <a:spcPts val="0"/>
                        </a:spcAft>
                      </a:pPr>
                      <a:r>
                        <a:rPr lang="en-US" sz="2000" dirty="0">
                          <a:effectLst/>
                        </a:rPr>
                        <a:t> </a:t>
                      </a:r>
                      <a:endParaRPr lang="es-ES" sz="2000" b="1"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err="1">
                          <a:effectLst/>
                        </a:rPr>
                        <a:t>Children</a:t>
                      </a:r>
                      <a:endParaRPr lang="es-ES" sz="2000" dirty="0">
                        <a:effectLst/>
                      </a:endParaRPr>
                    </a:p>
                    <a:p>
                      <a:pPr algn="ctr" fontAlgn="base">
                        <a:spcAft>
                          <a:spcPts val="340"/>
                        </a:spcAft>
                      </a:pPr>
                      <a:r>
                        <a:rPr lang="es-ES" sz="2000" dirty="0">
                          <a:effectLst/>
                        </a:rPr>
                        <a:t>[0-14] (%)</a:t>
                      </a:r>
                      <a:endParaRPr lang="es-ES" sz="2000" b="1" dirty="0">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rgbClr val="E72240"/>
                      </a:solidFill>
                      <a:prstDash val="solid"/>
                      <a:round/>
                      <a:headEnd type="none" w="med" len="med"/>
                      <a:tailEnd type="none" w="med" len="med"/>
                    </a:lnT>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err="1">
                          <a:effectLst/>
                        </a:rPr>
                        <a:t>Adolescents</a:t>
                      </a:r>
                      <a:r>
                        <a:rPr lang="es-ES" sz="2000" dirty="0">
                          <a:effectLst/>
                        </a:rPr>
                        <a:t> [15-21] (%)</a:t>
                      </a:r>
                      <a:endParaRPr lang="es-ES" sz="2000" b="1" dirty="0">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rgbClr val="E72240"/>
                      </a:solidFill>
                      <a:prstDash val="solid"/>
                      <a:round/>
                      <a:headEnd type="none" w="med" len="med"/>
                      <a:tailEnd type="none" w="med" len="med"/>
                    </a:lnT>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P </a:t>
                      </a:r>
                      <a:r>
                        <a:rPr lang="es-ES" sz="2000" dirty="0" err="1">
                          <a:effectLst/>
                        </a:rPr>
                        <a:t>value</a:t>
                      </a:r>
                      <a:endParaRPr lang="es-ES" sz="2000" b="1" dirty="0">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rgbClr val="E72240"/>
                      </a:solidFill>
                      <a:prstDash val="solid"/>
                      <a:round/>
                      <a:headEnd type="none" w="med" len="med"/>
                      <a:tailEnd type="none" w="med" len="med"/>
                    </a:lnT>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Total </a:t>
                      </a:r>
                      <a:r>
                        <a:rPr lang="es-ES" sz="2000" dirty="0" err="1">
                          <a:effectLst/>
                        </a:rPr>
                        <a:t>cohort</a:t>
                      </a:r>
                      <a:r>
                        <a:rPr lang="es-ES" sz="2000" dirty="0">
                          <a:effectLst/>
                        </a:rPr>
                        <a:t> (%)</a:t>
                      </a:r>
                      <a:endParaRPr lang="es-ES" sz="2000" b="1" dirty="0">
                        <a:effectLst/>
                        <a:latin typeface="Calibri" panose="020F0502020204030204" pitchFamily="34" charset="0"/>
                        <a:cs typeface="Times New Roman" panose="02020603050405020304" pitchFamily="18" charset="0"/>
                      </a:endParaRPr>
                    </a:p>
                  </a:txBody>
                  <a:tcPr marL="68580" marR="68580" marT="0" marB="0" anchor="ctr">
                    <a:lnT w="12700" cap="flat" cmpd="sng" algn="ctr">
                      <a:solidFill>
                        <a:srgbClr val="E72240"/>
                      </a:solidFill>
                      <a:prstDash val="solid"/>
                      <a:round/>
                      <a:headEnd type="none" w="med" len="med"/>
                      <a:tailEnd type="none" w="med" len="med"/>
                    </a:lnT>
                    <a:lnB w="12700" cap="flat" cmpd="sng" algn="ctr">
                      <a:solidFill>
                        <a:srgbClr val="E72240"/>
                      </a:solidFill>
                      <a:prstDash val="solid"/>
                      <a:round/>
                      <a:headEnd type="none" w="med" len="med"/>
                      <a:tailEnd type="none" w="med" len="med"/>
                    </a:lnB>
                  </a:tcPr>
                </a:tc>
                <a:extLst>
                  <a:ext uri="{0D108BD9-81ED-4DB2-BD59-A6C34878D82A}">
                    <a16:rowId xmlns:a16="http://schemas.microsoft.com/office/drawing/2014/main" val="2703189727"/>
                  </a:ext>
                </a:extLst>
              </a:tr>
              <a:tr h="338310">
                <a:tc>
                  <a:txBody>
                    <a:bodyPr/>
                    <a:lstStyle/>
                    <a:p>
                      <a:pPr algn="r" fontAlgn="base">
                        <a:spcAft>
                          <a:spcPts val="340"/>
                        </a:spcAft>
                      </a:pPr>
                      <a:r>
                        <a:rPr lang="es-ES" sz="2000" dirty="0">
                          <a:effectLst/>
                        </a:rPr>
                        <a:t>Total </a:t>
                      </a:r>
                      <a:r>
                        <a:rPr lang="es-ES" sz="2000" dirty="0" err="1">
                          <a:effectLst/>
                        </a:rPr>
                        <a:t>available</a:t>
                      </a:r>
                      <a:r>
                        <a:rPr lang="es-ES" sz="2000" dirty="0">
                          <a:effectLst/>
                        </a:rPr>
                        <a:t> </a:t>
                      </a:r>
                      <a:r>
                        <a:rPr lang="es-ES" sz="2000" dirty="0" err="1">
                          <a:effectLst/>
                        </a:rPr>
                        <a:t>sequences</a:t>
                      </a:r>
                      <a:endParaRPr lang="es-ES" sz="2000"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noFill/>
                  </a:tcPr>
                </a:tc>
                <a:tc>
                  <a:txBody>
                    <a:bodyPr/>
                    <a:lstStyle/>
                    <a:p>
                      <a:pPr algn="ctr" fontAlgn="base">
                        <a:spcAft>
                          <a:spcPts val="340"/>
                        </a:spcAft>
                      </a:pPr>
                      <a:r>
                        <a:rPr lang="es-ES" sz="2000" dirty="0">
                          <a:effectLst/>
                        </a:rPr>
                        <a:t>27 (100)</a:t>
                      </a:r>
                      <a:endParaRPr lang="es-ES" sz="2000"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noFill/>
                  </a:tcPr>
                </a:tc>
                <a:tc>
                  <a:txBody>
                    <a:bodyPr/>
                    <a:lstStyle/>
                    <a:p>
                      <a:pPr algn="ctr" fontAlgn="base">
                        <a:spcAft>
                          <a:spcPts val="340"/>
                        </a:spcAft>
                      </a:pPr>
                      <a:r>
                        <a:rPr lang="es-ES" sz="2000" dirty="0">
                          <a:effectLst/>
                        </a:rPr>
                        <a:t>28 (100)</a:t>
                      </a:r>
                      <a:endParaRPr lang="es-ES" sz="2000"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noFill/>
                  </a:tcPr>
                </a:tc>
                <a:tc>
                  <a:txBody>
                    <a:bodyPr/>
                    <a:lstStyle/>
                    <a:p>
                      <a:pPr algn="ctr">
                        <a:lnSpc>
                          <a:spcPct val="107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noFill/>
                  </a:tcPr>
                </a:tc>
                <a:tc>
                  <a:txBody>
                    <a:bodyPr/>
                    <a:lstStyle/>
                    <a:p>
                      <a:pPr algn="ctr" fontAlgn="base">
                        <a:spcAft>
                          <a:spcPts val="340"/>
                        </a:spcAft>
                      </a:pPr>
                      <a:r>
                        <a:rPr lang="es-ES" sz="2000" dirty="0">
                          <a:effectLst/>
                        </a:rPr>
                        <a:t>55 (100)</a:t>
                      </a:r>
                      <a:endParaRPr lang="es-ES" sz="2000" dirty="0">
                        <a:effectLst/>
                        <a:latin typeface="Calibri" panose="020F0502020204030204" pitchFamily="34" charset="0"/>
                        <a:cs typeface="Times New Roman" panose="02020603050405020304" pitchFamily="18" charset="0"/>
                      </a:endParaRPr>
                    </a:p>
                  </a:txBody>
                  <a:tcPr marL="68580" marR="68580" marT="0" marB="0">
                    <a:lnT w="12700" cap="flat" cmpd="sng" algn="ctr">
                      <a:solidFill>
                        <a:srgbClr val="E72240"/>
                      </a:solidFill>
                      <a:prstDash val="solid"/>
                      <a:round/>
                      <a:headEnd type="none" w="med" len="med"/>
                      <a:tailEnd type="none" w="med" len="med"/>
                    </a:lnT>
                    <a:noFill/>
                  </a:tcPr>
                </a:tc>
                <a:extLst>
                  <a:ext uri="{0D108BD9-81ED-4DB2-BD59-A6C34878D82A}">
                    <a16:rowId xmlns:a16="http://schemas.microsoft.com/office/drawing/2014/main" val="3043693974"/>
                  </a:ext>
                </a:extLst>
              </a:tr>
              <a:tr h="338310">
                <a:tc>
                  <a:txBody>
                    <a:bodyPr/>
                    <a:lstStyle/>
                    <a:p>
                      <a:pPr algn="r" fontAlgn="base">
                        <a:spcAft>
                          <a:spcPts val="340"/>
                        </a:spcAft>
                      </a:pPr>
                      <a:r>
                        <a:rPr lang="es-ES" sz="2000">
                          <a:effectLst/>
                        </a:rPr>
                        <a:t>Female</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12 (44.4)</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17 (60.7)</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29 (52.7)</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817984"/>
                  </a:ext>
                </a:extLst>
              </a:tr>
              <a:tr h="609795">
                <a:tc>
                  <a:txBody>
                    <a:bodyPr/>
                    <a:lstStyle/>
                    <a:p>
                      <a:pPr algn="r" fontAlgn="base">
                        <a:spcAft>
                          <a:spcPts val="340"/>
                        </a:spcAft>
                      </a:pPr>
                      <a:r>
                        <a:rPr lang="en-US" sz="2000" dirty="0">
                          <a:effectLst/>
                        </a:rPr>
                        <a:t>Median age at DBS collection [IQR]</a:t>
                      </a:r>
                      <a:endParaRPr lang="es-ES" sz="2000" dirty="0">
                        <a:effectLst/>
                        <a:latin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fontAlgn="base">
                        <a:spcAft>
                          <a:spcPts val="340"/>
                        </a:spcAft>
                        <a:tabLst>
                          <a:tab pos="247650" algn="l"/>
                          <a:tab pos="561340" algn="ctr"/>
                        </a:tabLst>
                      </a:pPr>
                      <a:r>
                        <a:rPr lang="en-US" sz="2000">
                          <a:effectLst/>
                        </a:rPr>
                        <a:t>11 [9-12]</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16 [15-17]</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14 [11-16]</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51678588"/>
                  </a:ext>
                </a:extLst>
              </a:tr>
              <a:tr h="304897">
                <a:tc>
                  <a:txBody>
                    <a:bodyPr/>
                    <a:lstStyle/>
                    <a:p>
                      <a:pPr algn="r" fontAlgn="base">
                        <a:spcAft>
                          <a:spcPts val="340"/>
                        </a:spcAft>
                      </a:pPr>
                      <a:r>
                        <a:rPr lang="en-US" sz="2000">
                          <a:effectLst/>
                        </a:rPr>
                        <a:t>HIV-1 viraemia &gt;1,000c/ml </a:t>
                      </a:r>
                      <a:endParaRPr lang="es-ES" sz="2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spcAft>
                          <a:spcPts val="340"/>
                        </a:spcAft>
                      </a:pPr>
                      <a:r>
                        <a:rPr lang="en-US" sz="2000">
                          <a:effectLst/>
                        </a:rPr>
                        <a:t>25 (92.6)</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24 (85.7)</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49 (89.1)</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952286"/>
                  </a:ext>
                </a:extLst>
              </a:tr>
              <a:tr h="304897">
                <a:tc>
                  <a:txBody>
                    <a:bodyPr/>
                    <a:lstStyle/>
                    <a:p>
                      <a:pPr fontAlgn="base">
                        <a:spcAft>
                          <a:spcPts val="340"/>
                        </a:spcAft>
                      </a:pPr>
                      <a:r>
                        <a:rPr lang="en-US" sz="2000" dirty="0">
                          <a:effectLst/>
                        </a:rPr>
                        <a:t>HIV status in mothers</a:t>
                      </a:r>
                      <a:endParaRPr lang="es-ES" sz="2000" dirty="0">
                        <a:effectLst/>
                        <a:latin typeface="Calibri" panose="020F0502020204030204" pitchFamily="34" charset="0"/>
                        <a:cs typeface="Times New Roman" panose="02020603050405020304" pitchFamily="18" charset="0"/>
                      </a:endParaRPr>
                    </a:p>
                  </a:txBody>
                  <a:tcPr marL="68580" marR="68580" marT="0" marB="0" anchor="ctr">
                    <a:solidFill>
                      <a:srgbClr val="F5A1AD"/>
                    </a:solidFill>
                  </a:tcPr>
                </a:tc>
                <a:tc>
                  <a:txBody>
                    <a:bodyPr/>
                    <a:lstStyle/>
                    <a:p>
                      <a:pPr fontAlgn="base">
                        <a:spcAft>
                          <a:spcPts val="340"/>
                        </a:spcAft>
                        <a:tabLst>
                          <a:tab pos="247650" algn="l"/>
                          <a:tab pos="561340" algn="ctr"/>
                        </a:tabLs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chor="ctr">
                    <a:solidFill>
                      <a:srgbClr val="F5A1AD"/>
                    </a:solidFill>
                  </a:tcPr>
                </a:tc>
                <a:tc>
                  <a:txBody>
                    <a:bodyPr/>
                    <a:lstStyle/>
                    <a:p>
                      <a:pP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nchor="ctr">
                    <a:solidFill>
                      <a:srgbClr val="F5A1AD"/>
                    </a:solidFill>
                  </a:tcPr>
                </a:tc>
                <a:tc>
                  <a:txBody>
                    <a:bodyPr/>
                    <a:lstStyle/>
                    <a:p>
                      <a:pP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nchor="ctr">
                    <a:solidFill>
                      <a:srgbClr val="F5A1AD"/>
                    </a:solidFill>
                  </a:tcPr>
                </a:tc>
                <a:tc>
                  <a:txBody>
                    <a:bodyPr/>
                    <a:lstStyle/>
                    <a:p>
                      <a:pP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nchor="ctr">
                    <a:solidFill>
                      <a:srgbClr val="F5A1AD"/>
                    </a:solidFill>
                  </a:tcPr>
                </a:tc>
                <a:extLst>
                  <a:ext uri="{0D108BD9-81ED-4DB2-BD59-A6C34878D82A}">
                    <a16:rowId xmlns:a16="http://schemas.microsoft.com/office/drawing/2014/main" val="4034978630"/>
                  </a:ext>
                </a:extLst>
              </a:tr>
              <a:tr h="304897">
                <a:tc>
                  <a:txBody>
                    <a:bodyPr/>
                    <a:lstStyle/>
                    <a:p>
                      <a:pPr algn="r" fontAlgn="base">
                        <a:spcAft>
                          <a:spcPts val="340"/>
                        </a:spcAft>
                      </a:pPr>
                      <a:r>
                        <a:rPr lang="en-US" sz="2000">
                          <a:effectLst/>
                        </a:rPr>
                        <a:t>HIV+</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tabLst>
                          <a:tab pos="247650" algn="l"/>
                          <a:tab pos="561340" algn="ctr"/>
                        </a:tabLst>
                      </a:pPr>
                      <a:r>
                        <a:rPr lang="en-US" sz="2000" dirty="0">
                          <a:effectLst/>
                        </a:rPr>
                        <a:t>12 (44.4)</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7 (25)</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19 (34.6)</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07438"/>
                  </a:ext>
                </a:extLst>
              </a:tr>
              <a:tr h="304897">
                <a:tc>
                  <a:txBody>
                    <a:bodyPr/>
                    <a:lstStyle/>
                    <a:p>
                      <a:pPr algn="r" fontAlgn="base">
                        <a:spcAft>
                          <a:spcPts val="340"/>
                        </a:spcAft>
                      </a:pPr>
                      <a:r>
                        <a:rPr lang="en-US" sz="2000" dirty="0">
                          <a:effectLst/>
                        </a:rPr>
                        <a:t>HIV-</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tabLst>
                          <a:tab pos="247650" algn="l"/>
                          <a:tab pos="561340" algn="ctr"/>
                        </a:tabLst>
                      </a:pPr>
                      <a:r>
                        <a:rPr lang="en-US" sz="2000">
                          <a:effectLst/>
                        </a:rPr>
                        <a:t>2 (7.4)</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5 (17.9)</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7 (12.7)</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26668318"/>
                  </a:ext>
                </a:extLst>
              </a:tr>
              <a:tr h="304897">
                <a:tc>
                  <a:txBody>
                    <a:bodyPr/>
                    <a:lstStyle/>
                    <a:p>
                      <a:pPr algn="r" fontAlgn="base">
                        <a:spcAft>
                          <a:spcPts val="340"/>
                        </a:spcAft>
                      </a:pPr>
                      <a:r>
                        <a:rPr lang="es-ES" sz="2000">
                          <a:effectLst/>
                        </a:rPr>
                        <a:t>unknown</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tabLst>
                          <a:tab pos="247650" algn="l"/>
                          <a:tab pos="561340" algn="ctr"/>
                        </a:tabLst>
                      </a:pPr>
                      <a:r>
                        <a:rPr lang="es-ES" sz="2000" dirty="0">
                          <a:effectLst/>
                        </a:rPr>
                        <a:t>13 (48.2)</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16 (57.1)</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29 (52.7)</a:t>
                      </a:r>
                      <a:endParaRPr lang="es-ES"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025510"/>
                  </a:ext>
                </a:extLst>
              </a:tr>
              <a:tr h="304897">
                <a:tc gridSpan="5">
                  <a:txBody>
                    <a:bodyPr/>
                    <a:lstStyle/>
                    <a:p>
                      <a:pPr fontAlgn="base">
                        <a:spcAft>
                          <a:spcPts val="340"/>
                        </a:spcAft>
                      </a:pPr>
                      <a:r>
                        <a:rPr lang="en-US" sz="2000" dirty="0">
                          <a:effectLst/>
                        </a:rPr>
                        <a:t>ART exposure at sampling</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04584037"/>
                  </a:ext>
                </a:extLst>
              </a:tr>
              <a:tr h="338310">
                <a:tc>
                  <a:txBody>
                    <a:bodyPr/>
                    <a:lstStyle/>
                    <a:p>
                      <a:pPr algn="r" fontAlgn="base">
                        <a:spcAft>
                          <a:spcPts val="340"/>
                        </a:spcAft>
                      </a:pPr>
                      <a:r>
                        <a:rPr lang="en-US" sz="2000" dirty="0">
                          <a:effectLst/>
                        </a:rPr>
                        <a:t>ART</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27 (100)</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28 (100)</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55 (100)</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3957024"/>
                  </a:ext>
                </a:extLst>
              </a:tr>
              <a:tr h="304897">
                <a:tc>
                  <a:txBody>
                    <a:bodyPr/>
                    <a:lstStyle/>
                    <a:p>
                      <a:pPr algn="r" fontAlgn="base">
                        <a:spcAft>
                          <a:spcPts val="340"/>
                        </a:spcAft>
                      </a:pPr>
                      <a:r>
                        <a:rPr lang="en-US" sz="2000" dirty="0">
                          <a:effectLst/>
                        </a:rPr>
                        <a:t>Median time under ART [IQR]</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6 [1-8]</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6 [1.3-10]</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6 [1-8.5]</a:t>
                      </a:r>
                      <a:endParaRPr lang="es-ES" sz="200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4533383"/>
                  </a:ext>
                </a:extLst>
              </a:tr>
              <a:tr h="304897">
                <a:tc gridSpan="2">
                  <a:txBody>
                    <a:bodyPr/>
                    <a:lstStyle/>
                    <a:p>
                      <a:pPr fontAlgn="base">
                        <a:spcAft>
                          <a:spcPts val="340"/>
                        </a:spcAft>
                      </a:pPr>
                      <a:r>
                        <a:rPr lang="en-US" sz="2000" dirty="0">
                          <a:effectLst/>
                        </a:rPr>
                        <a:t>Mean ARV exposure time (years)</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hMerge="1">
                  <a:txBody>
                    <a:bodyPr/>
                    <a:lstStyle/>
                    <a:p>
                      <a:endParaRPr lang="es-ES"/>
                    </a:p>
                  </a:txBody>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extLst>
                  <a:ext uri="{0D108BD9-81ED-4DB2-BD59-A6C34878D82A}">
                    <a16:rowId xmlns:a16="http://schemas.microsoft.com/office/drawing/2014/main" val="4184192654"/>
                  </a:ext>
                </a:extLst>
              </a:tr>
              <a:tr h="304897">
                <a:tc>
                  <a:txBody>
                    <a:bodyPr/>
                    <a:lstStyle/>
                    <a:p>
                      <a:pPr algn="r" fontAlgn="base">
                        <a:spcAft>
                          <a:spcPts val="340"/>
                        </a:spcAft>
                      </a:pPr>
                      <a:r>
                        <a:rPr lang="en-US" sz="2000" dirty="0">
                          <a:effectLst/>
                        </a:rPr>
                        <a:t>                                To NRTI</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5.2 (0-12.2)</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6.2 (0-13.3)</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5.8 (0-13.3)</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32174137"/>
                  </a:ext>
                </a:extLst>
              </a:tr>
              <a:tr h="304897">
                <a:tc>
                  <a:txBody>
                    <a:bodyPr/>
                    <a:lstStyle/>
                    <a:p>
                      <a:pPr algn="r" fontAlgn="base">
                        <a:spcAft>
                          <a:spcPts val="340"/>
                        </a:spcAft>
                      </a:pPr>
                      <a:r>
                        <a:rPr lang="en-US" sz="2000">
                          <a:effectLst/>
                        </a:rPr>
                        <a:t>To NNRTI</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4.6 (0-11.2)</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6.2 (0-13.3)</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5.4 (0-13.3)</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194762"/>
                  </a:ext>
                </a:extLst>
              </a:tr>
              <a:tr h="304897">
                <a:tc>
                  <a:txBody>
                    <a:bodyPr/>
                    <a:lstStyle/>
                    <a:p>
                      <a:pPr algn="r" fontAlgn="base">
                        <a:spcAft>
                          <a:spcPts val="340"/>
                        </a:spcAft>
                      </a:pPr>
                      <a:r>
                        <a:rPr lang="en-US" sz="2000">
                          <a:effectLst/>
                        </a:rPr>
                        <a:t>To PI</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0.9 (0-12.2)</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0.26 (0-3.4)</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n-US" sz="2000" dirty="0">
                          <a:effectLst/>
                        </a:rPr>
                        <a:t>0.6 (0-12.2)</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01995658"/>
                  </a:ext>
                </a:extLst>
              </a:tr>
              <a:tr h="304897">
                <a:tc>
                  <a:txBody>
                    <a:bodyPr/>
                    <a:lstStyle/>
                    <a:p>
                      <a:pPr algn="r" fontAlgn="base">
                        <a:spcAft>
                          <a:spcPts val="340"/>
                        </a:spcAft>
                      </a:pPr>
                      <a:r>
                        <a:rPr lang="en-US" sz="2000">
                          <a:effectLst/>
                        </a:rPr>
                        <a:t>To INI</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0</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0.09 (0-2.7)</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dirty="0">
                          <a:effectLst/>
                        </a:rPr>
                        <a:t>0.05 (0-2.7)</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866637"/>
                  </a:ext>
                </a:extLst>
              </a:tr>
              <a:tr h="304897">
                <a:tc>
                  <a:txBody>
                    <a:bodyPr/>
                    <a:lstStyle/>
                    <a:p>
                      <a:pPr fontAlgn="base">
                        <a:spcAft>
                          <a:spcPts val="340"/>
                        </a:spcAft>
                      </a:pPr>
                      <a:r>
                        <a:rPr lang="es-ES" sz="2000" dirty="0">
                          <a:effectLst/>
                        </a:rPr>
                        <a:t>NRTI </a:t>
                      </a:r>
                      <a:r>
                        <a:rPr lang="es-ES" sz="2000" dirty="0" err="1">
                          <a:effectLst/>
                        </a:rPr>
                        <a:t>experience</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extLst>
                  <a:ext uri="{0D108BD9-81ED-4DB2-BD59-A6C34878D82A}">
                    <a16:rowId xmlns:a16="http://schemas.microsoft.com/office/drawing/2014/main" val="1759459833"/>
                  </a:ext>
                </a:extLst>
              </a:tr>
              <a:tr h="304897">
                <a:tc>
                  <a:txBody>
                    <a:bodyPr/>
                    <a:lstStyle/>
                    <a:p>
                      <a:pPr algn="r" fontAlgn="base">
                        <a:spcAft>
                          <a:spcPts val="340"/>
                        </a:spcAft>
                      </a:pPr>
                      <a:r>
                        <a:rPr lang="es-ES" sz="2000" dirty="0">
                          <a:effectLst/>
                        </a:rPr>
                        <a:t>3TC</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27 (100)</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28 (100)</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55 (100)</a:t>
                      </a:r>
                      <a:endParaRPr lang="es-ES"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645632"/>
                  </a:ext>
                </a:extLst>
              </a:tr>
              <a:tr h="304897">
                <a:tc>
                  <a:txBody>
                    <a:bodyPr/>
                    <a:lstStyle/>
                    <a:p>
                      <a:pPr algn="r" fontAlgn="base">
                        <a:spcAft>
                          <a:spcPts val="340"/>
                        </a:spcAft>
                      </a:pPr>
                      <a:r>
                        <a:rPr lang="es-ES" sz="2000" dirty="0">
                          <a:effectLst/>
                        </a:rPr>
                        <a:t>AZT</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21 (77.8)</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26 (92.9)</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47 (85.5)</a:t>
                      </a:r>
                      <a:endParaRPr lang="es-ES" sz="200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0104509"/>
                  </a:ext>
                </a:extLst>
              </a:tr>
              <a:tr h="311758">
                <a:tc>
                  <a:txBody>
                    <a:bodyPr/>
                    <a:lstStyle/>
                    <a:p>
                      <a:pPr algn="r" fontAlgn="base">
                        <a:spcAft>
                          <a:spcPts val="340"/>
                        </a:spcAft>
                      </a:pPr>
                      <a:r>
                        <a:rPr lang="es-ES" sz="2000" dirty="0">
                          <a:effectLst/>
                        </a:rPr>
                        <a:t>TDF</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13 (48.1)</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23 (82.1)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 sz="2000">
                          <a:effectLst/>
                        </a:rPr>
                        <a:t>*</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a:spcAft>
                          <a:spcPts val="340"/>
                        </a:spcAft>
                      </a:pPr>
                      <a:r>
                        <a:rPr lang="es-ES" sz="2000">
                          <a:effectLst/>
                        </a:rPr>
                        <a:t>36 (65.5)</a:t>
                      </a:r>
                      <a:endParaRPr lang="es-ES"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672987"/>
                  </a:ext>
                </a:extLst>
              </a:tr>
              <a:tr h="304897">
                <a:tc>
                  <a:txBody>
                    <a:bodyPr/>
                    <a:lstStyle/>
                    <a:p>
                      <a:pPr algn="r" fontAlgn="base">
                        <a:spcAft>
                          <a:spcPts val="340"/>
                        </a:spcAft>
                      </a:pPr>
                      <a:r>
                        <a:rPr lang="es-ES" sz="2000" dirty="0">
                          <a:effectLst/>
                        </a:rPr>
                        <a:t>DDI</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1 (3.7)</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0</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1 (1.8)</a:t>
                      </a:r>
                      <a:endParaRPr lang="es-ES" sz="200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42886456"/>
                  </a:ext>
                </a:extLst>
              </a:tr>
              <a:tr h="304897">
                <a:tc>
                  <a:txBody>
                    <a:bodyPr/>
                    <a:lstStyle/>
                    <a:p>
                      <a:pPr algn="r" fontAlgn="base">
                        <a:spcAft>
                          <a:spcPts val="340"/>
                        </a:spcAft>
                      </a:pPr>
                      <a:r>
                        <a:rPr lang="es-ES" sz="2000" dirty="0">
                          <a:effectLst/>
                        </a:rPr>
                        <a:t>ABC</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5 (18.5)</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2 (7.1)</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7 (12.7)</a:t>
                      </a:r>
                      <a:endParaRPr lang="es-ES"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374291"/>
                  </a:ext>
                </a:extLst>
              </a:tr>
              <a:tr h="304897">
                <a:tc>
                  <a:txBody>
                    <a:bodyPr/>
                    <a:lstStyle/>
                    <a:p>
                      <a:pPr algn="r" fontAlgn="base">
                        <a:spcAft>
                          <a:spcPts val="340"/>
                        </a:spcAft>
                      </a:pPr>
                      <a:r>
                        <a:rPr lang="es-ES" sz="2000" dirty="0">
                          <a:effectLst/>
                        </a:rPr>
                        <a:t>D4T</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0</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4 (14.3)</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a:t>
                      </a:r>
                      <a:endParaRPr lang="es-ES" sz="200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a:effectLst/>
                        </a:rPr>
                        <a:t>4 (7.3)</a:t>
                      </a:r>
                      <a:endParaRPr lang="es-ES" sz="200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88666080"/>
                  </a:ext>
                </a:extLst>
              </a:tr>
              <a:tr h="304897">
                <a:tc>
                  <a:txBody>
                    <a:bodyPr/>
                    <a:lstStyle/>
                    <a:p>
                      <a:pPr fontAlgn="base">
                        <a:spcAft>
                          <a:spcPts val="340"/>
                        </a:spcAft>
                      </a:pPr>
                      <a:r>
                        <a:rPr lang="es-ES" sz="2000" dirty="0">
                          <a:effectLst/>
                        </a:rPr>
                        <a:t>NNRTI </a:t>
                      </a:r>
                      <a:r>
                        <a:rPr lang="es-ES" sz="2000" dirty="0" err="1">
                          <a:effectLst/>
                        </a:rPr>
                        <a:t>experience</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extLst>
                  <a:ext uri="{0D108BD9-81ED-4DB2-BD59-A6C34878D82A}">
                    <a16:rowId xmlns:a16="http://schemas.microsoft.com/office/drawing/2014/main" val="2713245890"/>
                  </a:ext>
                </a:extLst>
              </a:tr>
              <a:tr h="304897">
                <a:tc>
                  <a:txBody>
                    <a:bodyPr/>
                    <a:lstStyle/>
                    <a:p>
                      <a:pPr algn="r" fontAlgn="base">
                        <a:spcAft>
                          <a:spcPts val="340"/>
                        </a:spcAft>
                      </a:pPr>
                      <a:r>
                        <a:rPr lang="es-ES" sz="2000" dirty="0">
                          <a:effectLst/>
                        </a:rPr>
                        <a:t>NVP</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21 (77.8)</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25 (89.3)</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algn="ctr" fontAlgn="base">
                        <a:spcAft>
                          <a:spcPts val="340"/>
                        </a:spcAft>
                      </a:pPr>
                      <a:r>
                        <a:rPr lang="es-ES" sz="2000" dirty="0">
                          <a:effectLst/>
                        </a:rPr>
                        <a:t>46 (83.6)</a:t>
                      </a:r>
                      <a:endParaRPr lang="es-ES" sz="2000" dirty="0">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43695466"/>
                  </a:ext>
                </a:extLst>
              </a:tr>
              <a:tr h="304897">
                <a:tc>
                  <a:txBody>
                    <a:bodyPr/>
                    <a:lstStyle/>
                    <a:p>
                      <a:pPr algn="r" fontAlgn="base">
                        <a:spcAft>
                          <a:spcPts val="340"/>
                        </a:spcAft>
                      </a:pPr>
                      <a:r>
                        <a:rPr lang="es-ES" sz="2000" dirty="0">
                          <a:effectLst/>
                        </a:rPr>
                        <a:t>EFV</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13 (48.1)</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23 (82.1)</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n-US" sz="2000">
                          <a:effectLst/>
                        </a:rPr>
                        <a:t>*</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36 (65.5)</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409172"/>
                  </a:ext>
                </a:extLst>
              </a:tr>
              <a:tr h="304897">
                <a:tc>
                  <a:txBody>
                    <a:bodyPr/>
                    <a:lstStyle/>
                    <a:p>
                      <a:pPr fontAlgn="base">
                        <a:spcAft>
                          <a:spcPts val="340"/>
                        </a:spcAft>
                      </a:pPr>
                      <a:r>
                        <a:rPr lang="es-ES" sz="2000" dirty="0">
                          <a:effectLst/>
                        </a:rPr>
                        <a:t>PI </a:t>
                      </a:r>
                      <a:r>
                        <a:rPr lang="es-ES" sz="2000" dirty="0" err="1">
                          <a:effectLst/>
                        </a:rPr>
                        <a:t>experience</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n-U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extLst>
                  <a:ext uri="{0D108BD9-81ED-4DB2-BD59-A6C34878D82A}">
                    <a16:rowId xmlns:a16="http://schemas.microsoft.com/office/drawing/2014/main" val="1833426009"/>
                  </a:ext>
                </a:extLst>
              </a:tr>
              <a:tr h="304897">
                <a:tc>
                  <a:txBody>
                    <a:bodyPr/>
                    <a:lstStyle/>
                    <a:p>
                      <a:pPr algn="r" fontAlgn="base">
                        <a:spcAft>
                          <a:spcPts val="340"/>
                        </a:spcAft>
                      </a:pPr>
                      <a:r>
                        <a:rPr lang="es-ES" sz="2000" dirty="0">
                          <a:effectLst/>
                        </a:rPr>
                        <a:t>LPV/r</a:t>
                      </a:r>
                      <a:endParaRPr lang="es-ES"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3 (11.1)</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2 (7.1)</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a:effectLst/>
                        </a:rPr>
                        <a:t> </a:t>
                      </a:r>
                      <a:endParaRPr lang="es-ES"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ase">
                        <a:spcAft>
                          <a:spcPts val="340"/>
                        </a:spcAft>
                      </a:pPr>
                      <a:r>
                        <a:rPr lang="es-ES" sz="2000" dirty="0">
                          <a:effectLst/>
                        </a:rPr>
                        <a:t>5 (9.1)</a:t>
                      </a:r>
                      <a:endParaRPr lang="es-ES"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548911"/>
                  </a:ext>
                </a:extLst>
              </a:tr>
              <a:tr h="304897">
                <a:tc>
                  <a:txBody>
                    <a:bodyPr/>
                    <a:lstStyle/>
                    <a:p>
                      <a:pPr fontAlgn="base">
                        <a:spcAft>
                          <a:spcPts val="340"/>
                        </a:spcAft>
                      </a:pPr>
                      <a:r>
                        <a:rPr lang="es-ES" sz="2000" dirty="0">
                          <a:effectLst/>
                        </a:rPr>
                        <a:t>INI </a:t>
                      </a:r>
                      <a:r>
                        <a:rPr lang="es-ES" sz="2000" dirty="0" err="1">
                          <a:effectLst/>
                        </a:rPr>
                        <a:t>experience</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solidFill>
                      <a:srgbClr val="F5A1AD"/>
                    </a:solidFill>
                  </a:tcPr>
                </a:tc>
                <a:extLst>
                  <a:ext uri="{0D108BD9-81ED-4DB2-BD59-A6C34878D82A}">
                    <a16:rowId xmlns:a16="http://schemas.microsoft.com/office/drawing/2014/main" val="3087342372"/>
                  </a:ext>
                </a:extLst>
              </a:tr>
              <a:tr h="304897">
                <a:tc>
                  <a:txBody>
                    <a:bodyPr/>
                    <a:lstStyle/>
                    <a:p>
                      <a:pPr algn="r" fontAlgn="base">
                        <a:spcAft>
                          <a:spcPts val="340"/>
                        </a:spcAft>
                      </a:pPr>
                      <a:r>
                        <a:rPr lang="es-ES" sz="2000" dirty="0">
                          <a:effectLst/>
                        </a:rPr>
                        <a:t>DTG</a:t>
                      </a:r>
                      <a:endParaRPr lang="es-ES" sz="20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0</a:t>
                      </a:r>
                      <a:endParaRPr lang="es-ES" sz="20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1 (3.4)</a:t>
                      </a:r>
                      <a:endParaRPr lang="es-ES" sz="20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 </a:t>
                      </a:r>
                      <a:endParaRPr lang="es-ES" sz="20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rgbClr val="E72240"/>
                      </a:solidFill>
                      <a:prstDash val="solid"/>
                      <a:round/>
                      <a:headEnd type="none" w="med" len="med"/>
                      <a:tailEnd type="none" w="med" len="med"/>
                    </a:lnB>
                  </a:tcPr>
                </a:tc>
                <a:tc>
                  <a:txBody>
                    <a:bodyPr/>
                    <a:lstStyle/>
                    <a:p>
                      <a:pPr algn="ctr" fontAlgn="base">
                        <a:spcAft>
                          <a:spcPts val="340"/>
                        </a:spcAft>
                      </a:pPr>
                      <a:r>
                        <a:rPr lang="es-ES" sz="2000" dirty="0">
                          <a:effectLst/>
                        </a:rPr>
                        <a:t>1 (1.8)</a:t>
                      </a:r>
                      <a:endParaRPr lang="es-ES" sz="2000" dirty="0">
                        <a:effectLst/>
                        <a:latin typeface="Calibri" panose="020F0502020204030204" pitchFamily="34" charset="0"/>
                        <a:cs typeface="Times New Roman" panose="02020603050405020304" pitchFamily="18" charset="0"/>
                      </a:endParaRPr>
                    </a:p>
                  </a:txBody>
                  <a:tcPr marL="68580" marR="68580" marT="0" marB="0">
                    <a:lnB w="12700" cap="flat" cmpd="sng" algn="ctr">
                      <a:solidFill>
                        <a:srgbClr val="E72240"/>
                      </a:solidFill>
                      <a:prstDash val="solid"/>
                      <a:round/>
                      <a:headEnd type="none" w="med" len="med"/>
                      <a:tailEnd type="none" w="med" len="med"/>
                    </a:lnB>
                  </a:tcPr>
                </a:tc>
                <a:extLst>
                  <a:ext uri="{0D108BD9-81ED-4DB2-BD59-A6C34878D82A}">
                    <a16:rowId xmlns:a16="http://schemas.microsoft.com/office/drawing/2014/main" val="1428719007"/>
                  </a:ext>
                </a:extLst>
              </a:tr>
            </a:tbl>
          </a:graphicData>
        </a:graphic>
      </p:graphicFrame>
      <p:sp>
        <p:nvSpPr>
          <p:cNvPr id="27" name="Rectángulo 26"/>
          <p:cNvSpPr/>
          <p:nvPr/>
        </p:nvSpPr>
        <p:spPr>
          <a:xfrm>
            <a:off x="13336173" y="28111397"/>
            <a:ext cx="13378376" cy="707886"/>
          </a:xfrm>
          <a:prstGeom prst="rect">
            <a:avLst/>
          </a:prstGeom>
        </p:spPr>
        <p:txBody>
          <a:bodyPr wrap="square">
            <a:spAutoFit/>
          </a:bodyPr>
          <a:lstStyle/>
          <a:p>
            <a:r>
              <a:rPr lang="en-US" sz="2000" b="1" dirty="0">
                <a:solidFill>
                  <a:srgbClr val="000000"/>
                </a:solidFill>
                <a:latin typeface="Calibri" panose="020F0502020204030204" pitchFamily="34" charset="0"/>
              </a:rPr>
              <a:t>Legend Figure 1</a:t>
            </a:r>
            <a:r>
              <a:rPr lang="en-US" sz="2000" dirty="0">
                <a:solidFill>
                  <a:srgbClr val="000000"/>
                </a:solidFill>
                <a:latin typeface="Calibri" panose="020F0502020204030204" pitchFamily="34" charset="0"/>
              </a:rPr>
              <a:t>. DRM, drug resistance mutation; NRTI, nucleoside </a:t>
            </a:r>
            <a:r>
              <a:rPr lang="en-US" sz="2000" dirty="0">
                <a:latin typeface="Calibri" panose="020F0502020204030204" pitchFamily="34" charset="0"/>
              </a:rPr>
              <a:t>analog</a:t>
            </a:r>
            <a:r>
              <a:rPr lang="en-US" sz="2000" dirty="0">
                <a:solidFill>
                  <a:srgbClr val="000000"/>
                </a:solidFill>
                <a:latin typeface="Calibri" panose="020F0502020204030204" pitchFamily="34" charset="0"/>
              </a:rPr>
              <a:t> transcriptase reverse inhibitors; NNRTI, non-NRTI; </a:t>
            </a:r>
          </a:p>
          <a:p>
            <a:r>
              <a:rPr lang="en-US" sz="2000" dirty="0">
                <a:solidFill>
                  <a:srgbClr val="000000"/>
                </a:solidFill>
                <a:latin typeface="Calibri" panose="020F0502020204030204" pitchFamily="34" charset="0"/>
              </a:rPr>
              <a:t>PI, Protease inhibitors; INI, integrase inhibitors. Available sequences in 55 patients under study: 38PR, 49RT and 40IN. </a:t>
            </a:r>
            <a:endParaRPr lang="es-ES" sz="2000" dirty="0"/>
          </a:p>
        </p:txBody>
      </p:sp>
      <p:sp>
        <p:nvSpPr>
          <p:cNvPr id="28" name="Rectángulo 27"/>
          <p:cNvSpPr/>
          <p:nvPr/>
        </p:nvSpPr>
        <p:spPr>
          <a:xfrm>
            <a:off x="13891456" y="14967046"/>
            <a:ext cx="11291614" cy="400110"/>
          </a:xfrm>
          <a:prstGeom prst="rect">
            <a:avLst/>
          </a:prstGeom>
        </p:spPr>
        <p:txBody>
          <a:bodyPr wrap="square">
            <a:spAutoFit/>
          </a:bodyPr>
          <a:lstStyle/>
          <a:p>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Figure 1. Drug resistance mutations to the main antiretroviral families in the study population. </a:t>
            </a:r>
            <a:endParaRPr lang="es-ES" sz="2000" dirty="0"/>
          </a:p>
        </p:txBody>
      </p:sp>
      <p:sp>
        <p:nvSpPr>
          <p:cNvPr id="31" name="Rectángulo 30"/>
          <p:cNvSpPr/>
          <p:nvPr/>
        </p:nvSpPr>
        <p:spPr>
          <a:xfrm>
            <a:off x="26209472" y="18402759"/>
            <a:ext cx="14910438" cy="400110"/>
          </a:xfrm>
          <a:prstGeom prst="rect">
            <a:avLst/>
          </a:prstGeom>
        </p:spPr>
        <p:txBody>
          <a:bodyPr wrap="square">
            <a:spAutoFit/>
          </a:bodyPr>
          <a:lstStyle/>
          <a:p>
            <a:r>
              <a:rPr lang="en-US" sz="2000" dirty="0">
                <a:solidFill>
                  <a:srgbClr val="000000"/>
                </a:solidFill>
                <a:latin typeface="Calibri" panose="020F0502020204030204" pitchFamily="34" charset="0"/>
              </a:rPr>
              <a:t> </a:t>
            </a:r>
            <a:r>
              <a:rPr lang="en-US" sz="2000" b="1" dirty="0">
                <a:solidFill>
                  <a:srgbClr val="000000"/>
                </a:solidFill>
                <a:latin typeface="Calibri" panose="020F0502020204030204" pitchFamily="34" charset="0"/>
              </a:rPr>
              <a:t>Figure 2. Predicted ARV susceptibility by Stanford in patients with available sequence. </a:t>
            </a:r>
            <a:endParaRPr lang="es-ES" sz="2000" dirty="0"/>
          </a:p>
        </p:txBody>
      </p:sp>
      <p:sp>
        <p:nvSpPr>
          <p:cNvPr id="32" name="Rectángulo 31"/>
          <p:cNvSpPr/>
          <p:nvPr/>
        </p:nvSpPr>
        <p:spPr>
          <a:xfrm>
            <a:off x="26392201" y="27266274"/>
            <a:ext cx="15128898" cy="1631216"/>
          </a:xfrm>
          <a:prstGeom prst="rect">
            <a:avLst/>
          </a:prstGeom>
        </p:spPr>
        <p:txBody>
          <a:bodyPr wrap="square">
            <a:spAutoFit/>
          </a:bodyPr>
          <a:lstStyle/>
          <a:p>
            <a:pPr algn="just"/>
            <a:r>
              <a:rPr lang="es-ES" sz="2000" b="1" dirty="0" err="1">
                <a:solidFill>
                  <a:srgbClr val="000000"/>
                </a:solidFill>
                <a:latin typeface="Calibri" panose="020F0502020204030204" pitchFamily="34" charset="0"/>
              </a:rPr>
              <a:t>Legend</a:t>
            </a:r>
            <a:r>
              <a:rPr lang="es-ES" sz="2000" b="1" dirty="0">
                <a:solidFill>
                  <a:srgbClr val="000000"/>
                </a:solidFill>
                <a:latin typeface="Calibri" panose="020F0502020204030204" pitchFamily="34" charset="0"/>
              </a:rPr>
              <a:t> Figure 2. </a:t>
            </a:r>
            <a:r>
              <a:rPr lang="es-ES" sz="2000" dirty="0" err="1">
                <a:solidFill>
                  <a:srgbClr val="000000"/>
                </a:solidFill>
                <a:latin typeface="Calibri" panose="020F0502020204030204" pitchFamily="34" charset="0"/>
              </a:rPr>
              <a:t>Predicted</a:t>
            </a:r>
            <a:r>
              <a:rPr lang="es-ES" sz="2000" dirty="0">
                <a:solidFill>
                  <a:srgbClr val="000000"/>
                </a:solidFill>
                <a:latin typeface="Calibri" panose="020F0502020204030204" pitchFamily="34" charset="0"/>
              </a:rPr>
              <a:t> ARV </a:t>
            </a:r>
            <a:r>
              <a:rPr lang="es-ES" sz="2000" dirty="0" err="1">
                <a:solidFill>
                  <a:srgbClr val="000000"/>
                </a:solidFill>
                <a:latin typeface="Calibri" panose="020F0502020204030204" pitchFamily="34" charset="0"/>
              </a:rPr>
              <a:t>susceptibility</a:t>
            </a:r>
            <a:r>
              <a:rPr lang="es-ES" sz="2000" dirty="0">
                <a:solidFill>
                  <a:srgbClr val="000000"/>
                </a:solidFill>
                <a:latin typeface="Calibri" panose="020F0502020204030204" pitchFamily="34" charset="0"/>
              </a:rPr>
              <a:t> in 38PR/49RT/40IN </a:t>
            </a:r>
            <a:r>
              <a:rPr lang="es-ES" sz="2000" b="1" dirty="0" err="1">
                <a:solidFill>
                  <a:srgbClr val="000000"/>
                </a:solidFill>
                <a:latin typeface="Calibri" panose="020F0502020204030204" pitchFamily="34" charset="0"/>
              </a:rPr>
              <a:t>a</a:t>
            </a:r>
            <a:r>
              <a:rPr lang="es-ES" sz="2000" dirty="0" err="1">
                <a:solidFill>
                  <a:srgbClr val="000000"/>
                </a:solidFill>
                <a:latin typeface="Calibri" panose="020F0502020204030204" pitchFamily="34" charset="0"/>
              </a:rPr>
              <a:t>vailable</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sequences</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from</a:t>
            </a:r>
            <a:r>
              <a:rPr lang="es-ES" sz="2000" dirty="0">
                <a:solidFill>
                  <a:srgbClr val="000000"/>
                </a:solidFill>
                <a:latin typeface="Calibri" panose="020F0502020204030204" pitchFamily="34" charset="0"/>
              </a:rPr>
              <a:t> 55 </a:t>
            </a:r>
            <a:r>
              <a:rPr lang="es-ES" sz="2000" dirty="0" err="1">
                <a:solidFill>
                  <a:srgbClr val="000000"/>
                </a:solidFill>
                <a:latin typeface="Calibri" panose="020F0502020204030204" pitchFamily="34" charset="0"/>
              </a:rPr>
              <a:t>patients</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under</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study</a:t>
            </a:r>
            <a:r>
              <a:rPr lang="es-ES" sz="2000" dirty="0">
                <a:solidFill>
                  <a:srgbClr val="000000"/>
                </a:solidFill>
                <a:latin typeface="Calibri" panose="020F0502020204030204" pitchFamily="34" charset="0"/>
              </a:rPr>
              <a:t>. NRTI, </a:t>
            </a:r>
            <a:r>
              <a:rPr lang="es-ES" sz="2000" dirty="0" err="1">
                <a:solidFill>
                  <a:srgbClr val="000000"/>
                </a:solidFill>
                <a:latin typeface="Calibri" panose="020F0502020204030204" pitchFamily="34" charset="0"/>
              </a:rPr>
              <a:t>nucleoside</a:t>
            </a:r>
            <a:r>
              <a:rPr lang="es-ES" sz="2000" dirty="0">
                <a:solidFill>
                  <a:srgbClr val="000000"/>
                </a:solidFill>
                <a:latin typeface="Calibri" panose="020F0502020204030204" pitchFamily="34" charset="0"/>
              </a:rPr>
              <a:t> reverse </a:t>
            </a:r>
            <a:r>
              <a:rPr lang="es-ES" sz="2000" dirty="0" err="1">
                <a:solidFill>
                  <a:srgbClr val="000000"/>
                </a:solidFill>
                <a:latin typeface="Calibri" panose="020F0502020204030204" pitchFamily="34" charset="0"/>
              </a:rPr>
              <a:t>transcriptase</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inhibitor</a:t>
            </a:r>
            <a:r>
              <a:rPr lang="es-ES" sz="2000" dirty="0">
                <a:solidFill>
                  <a:srgbClr val="000000"/>
                </a:solidFill>
                <a:latin typeface="Calibri" panose="020F0502020204030204" pitchFamily="34" charset="0"/>
              </a:rPr>
              <a:t>; NNRTI, non-</a:t>
            </a:r>
            <a:r>
              <a:rPr lang="es-ES" sz="2000" dirty="0" err="1">
                <a:solidFill>
                  <a:srgbClr val="000000"/>
                </a:solidFill>
                <a:latin typeface="Calibri" panose="020F0502020204030204" pitchFamily="34" charset="0"/>
              </a:rPr>
              <a:t>nucleoside</a:t>
            </a:r>
            <a:r>
              <a:rPr lang="es-ES" sz="2000" dirty="0">
                <a:solidFill>
                  <a:srgbClr val="000000"/>
                </a:solidFill>
                <a:latin typeface="Calibri" panose="020F0502020204030204" pitchFamily="34" charset="0"/>
              </a:rPr>
              <a:t> reverse </a:t>
            </a:r>
            <a:r>
              <a:rPr lang="es-ES" sz="2000" dirty="0" err="1">
                <a:solidFill>
                  <a:srgbClr val="000000"/>
                </a:solidFill>
                <a:latin typeface="Calibri" panose="020F0502020204030204" pitchFamily="34" charset="0"/>
              </a:rPr>
              <a:t>transcriptase</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inhibitor</a:t>
            </a:r>
            <a:r>
              <a:rPr lang="es-ES" sz="2000" dirty="0">
                <a:solidFill>
                  <a:srgbClr val="000000"/>
                </a:solidFill>
                <a:latin typeface="Calibri" panose="020F0502020204030204" pitchFamily="34" charset="0"/>
              </a:rPr>
              <a:t>; PI, </a:t>
            </a:r>
            <a:r>
              <a:rPr lang="es-ES" sz="2000" dirty="0" err="1">
                <a:solidFill>
                  <a:srgbClr val="000000"/>
                </a:solidFill>
                <a:latin typeface="Calibri" panose="020F0502020204030204" pitchFamily="34" charset="0"/>
              </a:rPr>
              <a:t>protease</a:t>
            </a:r>
            <a:r>
              <a:rPr lang="es-ES" sz="2000" dirty="0">
                <a:solidFill>
                  <a:srgbClr val="000000"/>
                </a:solidFill>
                <a:latin typeface="Calibri" panose="020F0502020204030204" pitchFamily="34" charset="0"/>
              </a:rPr>
              <a:t> </a:t>
            </a:r>
            <a:r>
              <a:rPr lang="es-ES" sz="2000" dirty="0" err="1">
                <a:solidFill>
                  <a:srgbClr val="000000"/>
                </a:solidFill>
                <a:latin typeface="Calibri" panose="020F0502020204030204" pitchFamily="34" charset="0"/>
              </a:rPr>
              <a:t>inhibitor</a:t>
            </a:r>
            <a:r>
              <a:rPr lang="es-ES" sz="2000" dirty="0">
                <a:solidFill>
                  <a:srgbClr val="000000"/>
                </a:solidFill>
                <a:latin typeface="Calibri" panose="020F0502020204030204" pitchFamily="34" charset="0"/>
              </a:rPr>
              <a:t>; INI, integrase </a:t>
            </a:r>
            <a:r>
              <a:rPr lang="es-ES" sz="2000" dirty="0" err="1">
                <a:solidFill>
                  <a:srgbClr val="000000"/>
                </a:solidFill>
                <a:latin typeface="Calibri" panose="020F0502020204030204" pitchFamily="34" charset="0"/>
              </a:rPr>
              <a:t>inhibitor</a:t>
            </a:r>
            <a:r>
              <a:rPr lang="es-ES" sz="2000" dirty="0">
                <a:solidFill>
                  <a:srgbClr val="000000"/>
                </a:solidFill>
                <a:latin typeface="Calibri" panose="020F0502020204030204" pitchFamily="34" charset="0"/>
              </a:rPr>
              <a:t>; ATV/r, </a:t>
            </a:r>
            <a:r>
              <a:rPr lang="es-ES" sz="2000" dirty="0" err="1">
                <a:solidFill>
                  <a:srgbClr val="000000"/>
                </a:solidFill>
                <a:latin typeface="Calibri" panose="020F0502020204030204" pitchFamily="34" charset="0"/>
              </a:rPr>
              <a:t>Atazanavir</a:t>
            </a:r>
            <a:r>
              <a:rPr lang="es-ES" sz="2000" dirty="0">
                <a:solidFill>
                  <a:srgbClr val="000000"/>
                </a:solidFill>
                <a:latin typeface="Calibri" panose="020F0502020204030204" pitchFamily="34" charset="0"/>
              </a:rPr>
              <a:t>/</a:t>
            </a:r>
            <a:r>
              <a:rPr lang="es-ES" sz="2000" dirty="0" err="1">
                <a:solidFill>
                  <a:srgbClr val="000000"/>
                </a:solidFill>
                <a:latin typeface="Calibri" panose="020F0502020204030204" pitchFamily="34" charset="0"/>
              </a:rPr>
              <a:t>Ritonavir</a:t>
            </a:r>
            <a:r>
              <a:rPr lang="es-ES" sz="2000" dirty="0">
                <a:solidFill>
                  <a:srgbClr val="000000"/>
                </a:solidFill>
                <a:latin typeface="Calibri" panose="020F0502020204030204" pitchFamily="34" charset="0"/>
              </a:rPr>
              <a:t>; DRV, </a:t>
            </a:r>
            <a:r>
              <a:rPr lang="es-ES" sz="2000" dirty="0" err="1">
                <a:solidFill>
                  <a:srgbClr val="000000"/>
                </a:solidFill>
                <a:latin typeface="Calibri" panose="020F0502020204030204" pitchFamily="34" charset="0"/>
              </a:rPr>
              <a:t>Darunavir</a:t>
            </a:r>
            <a:r>
              <a:rPr lang="es-ES" sz="2000" dirty="0">
                <a:solidFill>
                  <a:srgbClr val="000000"/>
                </a:solidFill>
                <a:latin typeface="Calibri" panose="020F0502020204030204" pitchFamily="34" charset="0"/>
              </a:rPr>
              <a:t>; FPV, </a:t>
            </a:r>
            <a:r>
              <a:rPr lang="es-ES" sz="2000" dirty="0" err="1">
                <a:solidFill>
                  <a:srgbClr val="000000"/>
                </a:solidFill>
                <a:latin typeface="Calibri" panose="020F0502020204030204" pitchFamily="34" charset="0"/>
              </a:rPr>
              <a:t>Fosamprenavir</a:t>
            </a:r>
            <a:r>
              <a:rPr lang="es-ES" sz="2000" dirty="0">
                <a:solidFill>
                  <a:srgbClr val="000000"/>
                </a:solidFill>
                <a:latin typeface="Calibri" panose="020F0502020204030204" pitchFamily="34" charset="0"/>
              </a:rPr>
              <a:t>; IDV/r, </a:t>
            </a:r>
            <a:r>
              <a:rPr lang="es-ES" sz="2000" dirty="0" err="1">
                <a:solidFill>
                  <a:srgbClr val="000000"/>
                </a:solidFill>
                <a:latin typeface="Calibri" panose="020F0502020204030204" pitchFamily="34" charset="0"/>
              </a:rPr>
              <a:t>Indinavir</a:t>
            </a:r>
            <a:r>
              <a:rPr lang="es-ES" sz="2000" dirty="0">
                <a:solidFill>
                  <a:srgbClr val="000000"/>
                </a:solidFill>
                <a:latin typeface="Calibri" panose="020F0502020204030204" pitchFamily="34" charset="0"/>
              </a:rPr>
              <a:t>/</a:t>
            </a:r>
            <a:r>
              <a:rPr lang="es-ES" sz="2000" dirty="0" err="1">
                <a:solidFill>
                  <a:srgbClr val="000000"/>
                </a:solidFill>
                <a:latin typeface="Calibri" panose="020F0502020204030204" pitchFamily="34" charset="0"/>
              </a:rPr>
              <a:t>Ritonavir</a:t>
            </a:r>
            <a:r>
              <a:rPr lang="es-ES" sz="2000" dirty="0">
                <a:solidFill>
                  <a:srgbClr val="000000"/>
                </a:solidFill>
                <a:latin typeface="Calibri" panose="020F0502020204030204" pitchFamily="34" charset="0"/>
              </a:rPr>
              <a:t>; LVP/r, </a:t>
            </a:r>
            <a:r>
              <a:rPr lang="es-ES" sz="2000" dirty="0" err="1">
                <a:solidFill>
                  <a:srgbClr val="000000"/>
                </a:solidFill>
                <a:latin typeface="Calibri" panose="020F0502020204030204" pitchFamily="34" charset="0"/>
              </a:rPr>
              <a:t>Lopinavir</a:t>
            </a:r>
            <a:r>
              <a:rPr lang="es-ES" sz="2000" dirty="0">
                <a:solidFill>
                  <a:srgbClr val="000000"/>
                </a:solidFill>
                <a:latin typeface="Calibri" panose="020F0502020204030204" pitchFamily="34" charset="0"/>
              </a:rPr>
              <a:t>/</a:t>
            </a:r>
            <a:r>
              <a:rPr lang="es-ES" sz="2000" dirty="0" err="1">
                <a:solidFill>
                  <a:srgbClr val="000000"/>
                </a:solidFill>
                <a:latin typeface="Calibri" panose="020F0502020204030204" pitchFamily="34" charset="0"/>
              </a:rPr>
              <a:t>Ritonavir</a:t>
            </a:r>
            <a:r>
              <a:rPr lang="es-ES" sz="2000" dirty="0">
                <a:solidFill>
                  <a:srgbClr val="000000"/>
                </a:solidFill>
                <a:latin typeface="Calibri" panose="020F0502020204030204" pitchFamily="34" charset="0"/>
              </a:rPr>
              <a:t>; NFV, </a:t>
            </a:r>
            <a:r>
              <a:rPr lang="es-ES" sz="2000" dirty="0" err="1">
                <a:solidFill>
                  <a:srgbClr val="000000"/>
                </a:solidFill>
                <a:latin typeface="Calibri" panose="020F0502020204030204" pitchFamily="34" charset="0"/>
              </a:rPr>
              <a:t>Nelfinavir</a:t>
            </a:r>
            <a:r>
              <a:rPr lang="es-ES" sz="2000" dirty="0">
                <a:solidFill>
                  <a:srgbClr val="000000"/>
                </a:solidFill>
                <a:latin typeface="Calibri" panose="020F0502020204030204" pitchFamily="34" charset="0"/>
              </a:rPr>
              <a:t>; SQW, </a:t>
            </a:r>
            <a:r>
              <a:rPr lang="es-ES" sz="2000" dirty="0" err="1">
                <a:solidFill>
                  <a:srgbClr val="000000"/>
                </a:solidFill>
                <a:latin typeface="Calibri" panose="020F0502020204030204" pitchFamily="34" charset="0"/>
              </a:rPr>
              <a:t>Saquinavir</a:t>
            </a:r>
            <a:r>
              <a:rPr lang="es-ES" sz="2000" dirty="0">
                <a:solidFill>
                  <a:srgbClr val="000000"/>
                </a:solidFill>
                <a:latin typeface="Calibri" panose="020F0502020204030204" pitchFamily="34" charset="0"/>
              </a:rPr>
              <a:t>; TPV/r </a:t>
            </a:r>
            <a:r>
              <a:rPr lang="es-ES" sz="2000" dirty="0" err="1">
                <a:solidFill>
                  <a:srgbClr val="000000"/>
                </a:solidFill>
                <a:latin typeface="Calibri" panose="020F0502020204030204" pitchFamily="34" charset="0"/>
              </a:rPr>
              <a:t>Tipranavir</a:t>
            </a:r>
            <a:r>
              <a:rPr lang="es-ES" sz="2000" dirty="0">
                <a:solidFill>
                  <a:srgbClr val="000000"/>
                </a:solidFill>
                <a:latin typeface="Calibri" panose="020F0502020204030204" pitchFamily="34" charset="0"/>
              </a:rPr>
              <a:t>/</a:t>
            </a:r>
            <a:r>
              <a:rPr lang="es-ES" sz="2000" dirty="0" err="1">
                <a:solidFill>
                  <a:srgbClr val="000000"/>
                </a:solidFill>
                <a:latin typeface="Calibri" panose="020F0502020204030204" pitchFamily="34" charset="0"/>
              </a:rPr>
              <a:t>Ritonavir</a:t>
            </a:r>
            <a:r>
              <a:rPr lang="es-ES" sz="2000" dirty="0">
                <a:solidFill>
                  <a:srgbClr val="000000"/>
                </a:solidFill>
                <a:latin typeface="Calibri" panose="020F0502020204030204" pitchFamily="34" charset="0"/>
              </a:rPr>
              <a:t>; ABC, </a:t>
            </a:r>
            <a:r>
              <a:rPr lang="es-ES" sz="2000" dirty="0" err="1">
                <a:solidFill>
                  <a:srgbClr val="000000"/>
                </a:solidFill>
                <a:latin typeface="Calibri" panose="020F0502020204030204" pitchFamily="34" charset="0"/>
              </a:rPr>
              <a:t>Abacavir</a:t>
            </a:r>
            <a:r>
              <a:rPr lang="es-ES" sz="2000" dirty="0">
                <a:solidFill>
                  <a:srgbClr val="000000"/>
                </a:solidFill>
                <a:latin typeface="Calibri" panose="020F0502020204030204" pitchFamily="34" charset="0"/>
              </a:rPr>
              <a:t>; AZT, </a:t>
            </a:r>
            <a:r>
              <a:rPr lang="es-ES" sz="2000" dirty="0" err="1">
                <a:solidFill>
                  <a:srgbClr val="000000"/>
                </a:solidFill>
                <a:latin typeface="Calibri" panose="020F0502020204030204" pitchFamily="34" charset="0"/>
              </a:rPr>
              <a:t>Zidobudine</a:t>
            </a:r>
            <a:r>
              <a:rPr lang="es-ES" sz="2000" dirty="0">
                <a:solidFill>
                  <a:srgbClr val="000000"/>
                </a:solidFill>
                <a:latin typeface="Calibri" panose="020F0502020204030204" pitchFamily="34" charset="0"/>
              </a:rPr>
              <a:t>; D4T, </a:t>
            </a:r>
            <a:r>
              <a:rPr lang="es-ES" sz="2000" dirty="0" err="1">
                <a:solidFill>
                  <a:srgbClr val="000000"/>
                </a:solidFill>
                <a:latin typeface="Calibri" panose="020F0502020204030204" pitchFamily="34" charset="0"/>
              </a:rPr>
              <a:t>Estavudine</a:t>
            </a:r>
            <a:r>
              <a:rPr lang="es-ES" sz="2000" dirty="0">
                <a:solidFill>
                  <a:srgbClr val="000000"/>
                </a:solidFill>
                <a:latin typeface="Calibri" panose="020F0502020204030204" pitchFamily="34" charset="0"/>
              </a:rPr>
              <a:t>; DDI, </a:t>
            </a:r>
            <a:r>
              <a:rPr lang="es-ES" sz="2000" dirty="0" err="1">
                <a:solidFill>
                  <a:srgbClr val="000000"/>
                </a:solidFill>
                <a:latin typeface="Calibri" panose="020F0502020204030204" pitchFamily="34" charset="0"/>
              </a:rPr>
              <a:t>Didanosine</a:t>
            </a:r>
            <a:r>
              <a:rPr lang="es-ES" sz="2000" dirty="0">
                <a:solidFill>
                  <a:srgbClr val="000000"/>
                </a:solidFill>
                <a:latin typeface="Calibri" panose="020F0502020204030204" pitchFamily="34" charset="0"/>
              </a:rPr>
              <a:t>; FCT, </a:t>
            </a:r>
            <a:r>
              <a:rPr lang="es-ES" sz="2000" dirty="0" err="1">
                <a:solidFill>
                  <a:srgbClr val="000000"/>
                </a:solidFill>
                <a:latin typeface="Calibri" panose="020F0502020204030204" pitchFamily="34" charset="0"/>
              </a:rPr>
              <a:t>Emtricitabine</a:t>
            </a:r>
            <a:r>
              <a:rPr lang="es-ES" sz="2000" dirty="0">
                <a:solidFill>
                  <a:srgbClr val="000000"/>
                </a:solidFill>
                <a:latin typeface="Calibri" panose="020F0502020204030204" pitchFamily="34" charset="0"/>
              </a:rPr>
              <a:t>; 3TC, </a:t>
            </a:r>
            <a:r>
              <a:rPr lang="es-ES" sz="2000" dirty="0" err="1">
                <a:solidFill>
                  <a:srgbClr val="000000"/>
                </a:solidFill>
                <a:latin typeface="Calibri" panose="020F0502020204030204" pitchFamily="34" charset="0"/>
              </a:rPr>
              <a:t>Lamivudine</a:t>
            </a:r>
            <a:r>
              <a:rPr lang="es-ES" sz="2000" dirty="0">
                <a:solidFill>
                  <a:srgbClr val="000000"/>
                </a:solidFill>
                <a:latin typeface="Calibri" panose="020F0502020204030204" pitchFamily="34" charset="0"/>
              </a:rPr>
              <a:t>; TDF, </a:t>
            </a:r>
            <a:r>
              <a:rPr lang="es-ES" sz="2000" dirty="0" err="1">
                <a:solidFill>
                  <a:srgbClr val="000000"/>
                </a:solidFill>
                <a:latin typeface="Calibri" panose="020F0502020204030204" pitchFamily="34" charset="0"/>
              </a:rPr>
              <a:t>Tenofovir</a:t>
            </a:r>
            <a:r>
              <a:rPr lang="es-ES" sz="2000" dirty="0">
                <a:solidFill>
                  <a:srgbClr val="000000"/>
                </a:solidFill>
                <a:latin typeface="Calibri" panose="020F0502020204030204" pitchFamily="34" charset="0"/>
              </a:rPr>
              <a:t>; DOR: </a:t>
            </a:r>
            <a:r>
              <a:rPr lang="es-ES" sz="2000" dirty="0" err="1">
                <a:solidFill>
                  <a:srgbClr val="000000"/>
                </a:solidFill>
                <a:latin typeface="Calibri" panose="020F0502020204030204" pitchFamily="34" charset="0"/>
              </a:rPr>
              <a:t>Doravirine</a:t>
            </a:r>
            <a:r>
              <a:rPr lang="es-ES" sz="2000" dirty="0">
                <a:solidFill>
                  <a:srgbClr val="000000"/>
                </a:solidFill>
                <a:latin typeface="Calibri" panose="020F0502020204030204" pitchFamily="34" charset="0"/>
              </a:rPr>
              <a:t>; EFV, </a:t>
            </a:r>
            <a:r>
              <a:rPr lang="es-ES" sz="2000" dirty="0" err="1">
                <a:solidFill>
                  <a:srgbClr val="000000"/>
                </a:solidFill>
                <a:latin typeface="Calibri" panose="020F0502020204030204" pitchFamily="34" charset="0"/>
              </a:rPr>
              <a:t>Enfavirez</a:t>
            </a:r>
            <a:r>
              <a:rPr lang="es-ES" sz="2000" dirty="0">
                <a:solidFill>
                  <a:srgbClr val="000000"/>
                </a:solidFill>
                <a:latin typeface="Calibri" panose="020F0502020204030204" pitchFamily="34" charset="0"/>
              </a:rPr>
              <a:t>; ERT, </a:t>
            </a:r>
            <a:r>
              <a:rPr lang="es-ES" sz="2000" dirty="0" err="1">
                <a:solidFill>
                  <a:srgbClr val="000000"/>
                </a:solidFill>
                <a:latin typeface="Calibri" panose="020F0502020204030204" pitchFamily="34" charset="0"/>
              </a:rPr>
              <a:t>Etravirine</a:t>
            </a:r>
            <a:r>
              <a:rPr lang="es-ES" sz="2000" dirty="0">
                <a:solidFill>
                  <a:srgbClr val="000000"/>
                </a:solidFill>
                <a:latin typeface="Calibri" panose="020F0502020204030204" pitchFamily="34" charset="0"/>
              </a:rPr>
              <a:t>; NVP, </a:t>
            </a:r>
            <a:r>
              <a:rPr lang="es-ES" sz="2000" dirty="0" err="1">
                <a:solidFill>
                  <a:srgbClr val="000000"/>
                </a:solidFill>
                <a:latin typeface="Calibri" panose="020F0502020204030204" pitchFamily="34" charset="0"/>
              </a:rPr>
              <a:t>Nevirapine</a:t>
            </a:r>
            <a:r>
              <a:rPr lang="es-ES" sz="2000" dirty="0">
                <a:solidFill>
                  <a:srgbClr val="000000"/>
                </a:solidFill>
                <a:latin typeface="Calibri" panose="020F0502020204030204" pitchFamily="34" charset="0"/>
              </a:rPr>
              <a:t>; RPV, </a:t>
            </a:r>
            <a:r>
              <a:rPr lang="es-ES" sz="2000" dirty="0" err="1">
                <a:solidFill>
                  <a:srgbClr val="000000"/>
                </a:solidFill>
                <a:latin typeface="Calibri" panose="020F0502020204030204" pitchFamily="34" charset="0"/>
              </a:rPr>
              <a:t>Rilpivirine</a:t>
            </a:r>
            <a:r>
              <a:rPr lang="es-ES" sz="2000" dirty="0">
                <a:solidFill>
                  <a:srgbClr val="000000"/>
                </a:solidFill>
                <a:latin typeface="Calibri" panose="020F0502020204030204" pitchFamily="34" charset="0"/>
              </a:rPr>
              <a:t>; DGT, </a:t>
            </a:r>
            <a:r>
              <a:rPr lang="es-ES" sz="2000" dirty="0" err="1">
                <a:solidFill>
                  <a:srgbClr val="000000"/>
                </a:solidFill>
                <a:latin typeface="Calibri" panose="020F0502020204030204" pitchFamily="34" charset="0"/>
              </a:rPr>
              <a:t>Dolutegravir</a:t>
            </a:r>
            <a:r>
              <a:rPr lang="es-ES" sz="2000" dirty="0">
                <a:solidFill>
                  <a:srgbClr val="000000"/>
                </a:solidFill>
                <a:latin typeface="Calibri" panose="020F0502020204030204" pitchFamily="34" charset="0"/>
              </a:rPr>
              <a:t>; EVG, </a:t>
            </a:r>
            <a:r>
              <a:rPr lang="es-ES" sz="2000" dirty="0" err="1">
                <a:solidFill>
                  <a:srgbClr val="000000"/>
                </a:solidFill>
                <a:latin typeface="Calibri" panose="020F0502020204030204" pitchFamily="34" charset="0"/>
              </a:rPr>
              <a:t>Elvitegravir</a:t>
            </a:r>
            <a:r>
              <a:rPr lang="es-ES" sz="2000" dirty="0">
                <a:solidFill>
                  <a:srgbClr val="000000"/>
                </a:solidFill>
                <a:latin typeface="Calibri" panose="020F0502020204030204" pitchFamily="34" charset="0"/>
              </a:rPr>
              <a:t>; RAL, </a:t>
            </a:r>
            <a:r>
              <a:rPr lang="es-ES" sz="2000" dirty="0" err="1">
                <a:solidFill>
                  <a:srgbClr val="000000"/>
                </a:solidFill>
                <a:latin typeface="Calibri" panose="020F0502020204030204" pitchFamily="34" charset="0"/>
              </a:rPr>
              <a:t>Raltegravir</a:t>
            </a:r>
            <a:r>
              <a:rPr lang="es-ES" sz="2000" dirty="0">
                <a:solidFill>
                  <a:srgbClr val="000000"/>
                </a:solidFill>
                <a:latin typeface="Calibri" panose="020F0502020204030204" pitchFamily="34" charset="0"/>
              </a:rPr>
              <a:t>. </a:t>
            </a:r>
            <a:endParaRPr lang="es-ES" sz="2000" dirty="0"/>
          </a:p>
        </p:txBody>
      </p:sp>
      <p:grpSp>
        <p:nvGrpSpPr>
          <p:cNvPr id="13" name="Grupo 12"/>
          <p:cNvGrpSpPr/>
          <p:nvPr/>
        </p:nvGrpSpPr>
        <p:grpSpPr>
          <a:xfrm>
            <a:off x="645259" y="38268"/>
            <a:ext cx="8679902" cy="3130147"/>
            <a:chOff x="408019" y="365760"/>
            <a:chExt cx="8882285" cy="3154680"/>
          </a:xfrm>
        </p:grpSpPr>
        <p:pic>
          <p:nvPicPr>
            <p:cNvPr id="8" name="Imagen 7"/>
            <p:cNvPicPr>
              <a:picLocks noChangeAspect="1"/>
            </p:cNvPicPr>
            <p:nvPr/>
          </p:nvPicPr>
          <p:blipFill>
            <a:blip r:embed="rId9"/>
            <a:stretch>
              <a:fillRect/>
            </a:stretch>
          </p:blipFill>
          <p:spPr>
            <a:xfrm>
              <a:off x="408019" y="365760"/>
              <a:ext cx="8882285" cy="3154680"/>
            </a:xfrm>
            <a:prstGeom prst="rect">
              <a:avLst/>
            </a:prstGeom>
          </p:spPr>
        </p:pic>
        <p:pic>
          <p:nvPicPr>
            <p:cNvPr id="22" name="Imagen 21"/>
            <p:cNvPicPr>
              <a:picLocks noChangeAspect="1"/>
            </p:cNvPicPr>
            <p:nvPr/>
          </p:nvPicPr>
          <p:blipFill>
            <a:blip r:embed="rId10">
              <a:clrChange>
                <a:clrFrom>
                  <a:srgbClr val="FFFFFF"/>
                </a:clrFrom>
                <a:clrTo>
                  <a:srgbClr val="FFFFFF">
                    <a:alpha val="0"/>
                  </a:srgbClr>
                </a:clrTo>
              </a:clrChange>
            </a:blip>
            <a:stretch>
              <a:fillRect/>
            </a:stretch>
          </p:blipFill>
          <p:spPr>
            <a:xfrm>
              <a:off x="7487464" y="1930175"/>
              <a:ext cx="1378495" cy="1378495"/>
            </a:xfrm>
            <a:prstGeom prst="rect">
              <a:avLst/>
            </a:prstGeom>
          </p:spPr>
        </p:pic>
      </p:grpSp>
      <p:grpSp>
        <p:nvGrpSpPr>
          <p:cNvPr id="10" name="Grupo 9"/>
          <p:cNvGrpSpPr/>
          <p:nvPr/>
        </p:nvGrpSpPr>
        <p:grpSpPr>
          <a:xfrm>
            <a:off x="39327037" y="253251"/>
            <a:ext cx="3362848" cy="2533602"/>
            <a:chOff x="39327037" y="253251"/>
            <a:chExt cx="3362848" cy="2533602"/>
          </a:xfrm>
        </p:grpSpPr>
        <p:pic>
          <p:nvPicPr>
            <p:cNvPr id="24" name="Imagen 23"/>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83209" y="253251"/>
              <a:ext cx="3306676" cy="2218486"/>
            </a:xfrm>
            <a:prstGeom prst="rect">
              <a:avLst/>
            </a:prstGeom>
            <a:noFill/>
            <a:ln>
              <a:noFill/>
            </a:ln>
          </p:spPr>
        </p:pic>
        <p:sp>
          <p:nvSpPr>
            <p:cNvPr id="9" name="CuadroTexto 8"/>
            <p:cNvSpPr txBox="1"/>
            <p:nvPr/>
          </p:nvSpPr>
          <p:spPr>
            <a:xfrm>
              <a:off x="39327037" y="2325188"/>
              <a:ext cx="2879054" cy="461665"/>
            </a:xfrm>
            <a:prstGeom prst="rect">
              <a:avLst/>
            </a:prstGeom>
            <a:noFill/>
          </p:spPr>
          <p:txBody>
            <a:bodyPr wrap="square" rtlCol="0">
              <a:spAutoFit/>
            </a:bodyPr>
            <a:lstStyle/>
            <a:p>
              <a:r>
                <a:rPr lang="en-GB" sz="2400" b="1" dirty="0">
                  <a:solidFill>
                    <a:srgbClr val="0070C0"/>
                  </a:solidFill>
                </a:rPr>
                <a:t>Project PI18/00904</a:t>
              </a:r>
            </a:p>
          </p:txBody>
        </p:sp>
      </p:grpSp>
      <p:pic>
        <p:nvPicPr>
          <p:cNvPr id="20" name="poster-resistencias de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6171685" y="3201573"/>
            <a:ext cx="1421128" cy="1421128"/>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13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1732</Words>
  <Application>Microsoft Office PowerPoint</Application>
  <PresentationFormat>Benutzerdefiniert</PresentationFormat>
  <Paragraphs>184</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82</cp:revision>
  <dcterms:created xsi:type="dcterms:W3CDTF">2016-06-23T11:49:10Z</dcterms:created>
  <dcterms:modified xsi:type="dcterms:W3CDTF">2020-06-30T13:02:33Z</dcterms:modified>
</cp:coreProperties>
</file>